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7" r:id="rId2"/>
    <p:sldId id="256" r:id="rId3"/>
    <p:sldId id="259" r:id="rId4"/>
    <p:sldId id="258" r:id="rId5"/>
    <p:sldId id="260" r:id="rId6"/>
    <p:sldId id="261" r:id="rId7"/>
    <p:sldId id="269" r:id="rId8"/>
    <p:sldId id="270" r:id="rId9"/>
    <p:sldId id="262" r:id="rId10"/>
    <p:sldId id="264" r:id="rId11"/>
    <p:sldId id="265" r:id="rId12"/>
    <p:sldId id="266" r:id="rId13"/>
    <p:sldId id="267" r:id="rId14"/>
    <p:sldId id="271" r:id="rId15"/>
    <p:sldId id="268" r:id="rId16"/>
    <p:sldId id="272" r:id="rId17"/>
    <p:sldId id="273" r:id="rId18"/>
    <p:sldId id="280" r:id="rId19"/>
    <p:sldId id="274" r:id="rId20"/>
    <p:sldId id="275" r:id="rId21"/>
    <p:sldId id="281" r:id="rId22"/>
    <p:sldId id="276" r:id="rId23"/>
    <p:sldId id="277" r:id="rId24"/>
    <p:sldId id="282" r:id="rId25"/>
    <p:sldId id="278" r:id="rId26"/>
    <p:sldId id="279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4C03E-EB83-4401-BBC1-5C39C1567830}" type="datetimeFigureOut">
              <a:rPr lang="tr-TR" smtClean="0"/>
              <a:t>11.01.2017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8A243-AD63-4129-860E-92E4ED68AD8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8A243-AD63-4129-860E-92E4ED68AD88}" type="slidenum">
              <a:rPr lang="tr-TR" smtClean="0"/>
              <a:t>13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11.01.2017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11.01.2017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11.01.2017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11.01.2017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Rehberlik\Desktop\Hakan Sevim Fen Lisesi Rehberlik\k_05075536_hakansevmlogo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715000" cy="4248150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2143108" y="4643446"/>
            <a:ext cx="49891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3600" b="1" dirty="0" smtClean="0">
                <a:ln/>
                <a:solidFill>
                  <a:srgbClr val="FF0000"/>
                </a:solidFill>
              </a:rPr>
              <a:t>HAKAN SEVİM FEN LİSESİ</a:t>
            </a:r>
          </a:p>
          <a:p>
            <a:pPr algn="ctr"/>
            <a:r>
              <a:rPr lang="tr-TR" sz="3600" b="1" cap="none" spc="0" dirty="0" smtClean="0">
                <a:ln/>
                <a:solidFill>
                  <a:srgbClr val="FF0000"/>
                </a:solidFill>
                <a:effectLst/>
              </a:rPr>
              <a:t>REHBERLİK SERVİSİ</a:t>
            </a:r>
            <a:endParaRPr lang="tr-TR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ÇALIŞMA İSTEKSİZLİĞİ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9416"/>
            <a:ext cx="4400552" cy="4846320"/>
          </a:xfrm>
        </p:spPr>
        <p:txBody>
          <a:bodyPr/>
          <a:lstStyle/>
          <a:p>
            <a:r>
              <a:rPr lang="tr-TR" dirty="0" smtClean="0"/>
              <a:t>Hedef tespiti yapmamak</a:t>
            </a:r>
          </a:p>
          <a:p>
            <a:r>
              <a:rPr lang="tr-TR" dirty="0" smtClean="0"/>
              <a:t>Plansız çalışmak</a:t>
            </a:r>
          </a:p>
          <a:p>
            <a:r>
              <a:rPr lang="tr-TR" dirty="0" smtClean="0"/>
              <a:t>Çalışmayı ertelemek</a:t>
            </a:r>
          </a:p>
          <a:p>
            <a:r>
              <a:rPr lang="tr-TR" dirty="0" smtClean="0"/>
              <a:t>Derse karşı önyargılı olmak</a:t>
            </a:r>
            <a:endParaRPr lang="tr-TR" dirty="0"/>
          </a:p>
        </p:txBody>
      </p:sp>
      <p:pic>
        <p:nvPicPr>
          <p:cNvPr id="3074" name="Picture 2" descr="C:\Users\Rehberlik\Desktop\Zıpla-Cesaretim-Yok-Karikatü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571744"/>
            <a:ext cx="3810000" cy="233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714380"/>
          </a:xfrm>
        </p:spPr>
        <p:txBody>
          <a:bodyPr/>
          <a:lstStyle/>
          <a:p>
            <a:r>
              <a:rPr lang="tr-TR" dirty="0" smtClean="0"/>
              <a:t>Kişinin önündeki en büyük engel kendisidir.</a:t>
            </a:r>
            <a:endParaRPr lang="tr-TR" dirty="0"/>
          </a:p>
        </p:txBody>
      </p:sp>
      <p:pic>
        <p:nvPicPr>
          <p:cNvPr id="4098" name="Picture 2" descr="C:\Users\Rehberlik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05074"/>
            <a:ext cx="3929090" cy="2495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Özgüven eksikliği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28802"/>
            <a:ext cx="7239000" cy="4526934"/>
          </a:xfrm>
        </p:spPr>
        <p:txBody>
          <a:bodyPr/>
          <a:lstStyle/>
          <a:p>
            <a:r>
              <a:rPr lang="tr-TR" dirty="0" smtClean="0"/>
              <a:t>Hedefe ulaşacağına inanmama</a:t>
            </a:r>
            <a:endParaRPr lang="tr-TR" dirty="0"/>
          </a:p>
        </p:txBody>
      </p:sp>
      <p:pic>
        <p:nvPicPr>
          <p:cNvPr id="5122" name="Picture 2" descr="C:\Users\Rehberlik\Desktop\Bu-Depresyon-Karikatürleri-sizi-güldürdüğü-kadar-düşündürec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6187456" cy="3768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UMUTSUZLUĞA KAPILMA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105204"/>
          </a:xfrm>
        </p:spPr>
        <p:txBody>
          <a:bodyPr/>
          <a:lstStyle/>
          <a:p>
            <a:r>
              <a:rPr lang="tr-TR" dirty="0" smtClean="0"/>
              <a:t>Umutsuzluğa kapılmak, bizim motivasyonumuza olumsuz yönde etki eder.</a:t>
            </a:r>
            <a:endParaRPr lang="tr-TR" dirty="0"/>
          </a:p>
        </p:txBody>
      </p:sp>
      <p:pic>
        <p:nvPicPr>
          <p:cNvPr id="5" name="Picture 2" descr="C:\Users\Rehberlik\Desktop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00438"/>
            <a:ext cx="6050799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Rehberlik\Desktop\ad06c637c33e62663efa985f0346e7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581025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Motivasyonu arttırmak için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Hedef belirleyin</a:t>
            </a:r>
          </a:p>
          <a:p>
            <a:r>
              <a:rPr lang="tr-TR" dirty="0" smtClean="0"/>
              <a:t>Planlı çalışın</a:t>
            </a:r>
          </a:p>
          <a:p>
            <a:r>
              <a:rPr lang="tr-TR" dirty="0" smtClean="0"/>
              <a:t>Kendinize inanın</a:t>
            </a:r>
          </a:p>
          <a:p>
            <a:r>
              <a:rPr lang="tr-TR" dirty="0" smtClean="0"/>
              <a:t>Olumlu düşünün</a:t>
            </a:r>
          </a:p>
          <a:p>
            <a:r>
              <a:rPr lang="tr-TR" dirty="0" smtClean="0"/>
              <a:t>Kendini ödüllendirin</a:t>
            </a:r>
          </a:p>
          <a:p>
            <a:r>
              <a:rPr lang="tr-TR" dirty="0" smtClean="0"/>
              <a:t>Dengeli ve sağlıklı beslenin</a:t>
            </a:r>
          </a:p>
          <a:p>
            <a:r>
              <a:rPr lang="tr-TR" dirty="0" smtClean="0"/>
              <a:t>Düzenli uyuyun</a:t>
            </a:r>
          </a:p>
          <a:p>
            <a:r>
              <a:rPr lang="tr-TR" dirty="0" smtClean="0"/>
              <a:t>Kendinize vakit ayırın</a:t>
            </a:r>
          </a:p>
          <a:p>
            <a:r>
              <a:rPr lang="tr-TR" dirty="0" smtClean="0"/>
              <a:t>Kendinize yapabileceğinizi söyleyin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 'Göklerde uçmak mucize değildir, ya da suyun üstünde yürümek. Asıl mucize yeryüzünde yürümektir.'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	</a:t>
            </a:r>
            <a:r>
              <a:rPr lang="tr-TR" dirty="0" smtClean="0"/>
              <a:t>				Çin </a:t>
            </a:r>
            <a:r>
              <a:rPr lang="tr-TR" dirty="0" smtClean="0"/>
              <a:t>atasözü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tr-TR" dirty="0" smtClean="0"/>
              <a:t>“Bazı yenilgilerin nedeni, insanların işi yarıda bıraktıklarında, başarıya ne kadar yakın olduklarını bilememeleridir.”</a:t>
            </a:r>
          </a:p>
          <a:p>
            <a:pPr fontAlgn="base">
              <a:buNone/>
            </a:pPr>
            <a:r>
              <a:rPr lang="tr-TR" dirty="0" smtClean="0"/>
              <a:t>						Thomas </a:t>
            </a:r>
            <a:r>
              <a:rPr lang="tr-TR" dirty="0" smtClean="0"/>
              <a:t>Edison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ehberlik\Desktop\Motivasy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0605"/>
            <a:ext cx="7500958" cy="5177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tr-TR" dirty="0" smtClean="0"/>
              <a:t>“Eğer sevdiğin işi yaparsan, hayatın boyunca bir kez bile çalışmış olmazsın.”</a:t>
            </a:r>
          </a:p>
          <a:p>
            <a:pPr fontAlgn="base">
              <a:buNone/>
            </a:pPr>
            <a:r>
              <a:rPr lang="tr-TR" dirty="0" smtClean="0"/>
              <a:t>						Konfüçyüs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4467236"/>
          </a:xfrm>
        </p:spPr>
        <p:txBody>
          <a:bodyPr/>
          <a:lstStyle/>
          <a:p>
            <a:r>
              <a:rPr lang="tr-TR" sz="6000" dirty="0" smtClean="0"/>
              <a:t>BAŞARI VE MOTİVASYON</a:t>
            </a:r>
            <a:endParaRPr lang="tr-TR" sz="6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tr-TR" dirty="0" smtClean="0"/>
              <a:t>“Ne duruyorsun be, at kendini denize… Yelken ol, kürek ol, dümen ol, balık ol, su ol. Git gidebildiğin yere…”</a:t>
            </a:r>
          </a:p>
          <a:p>
            <a:pPr fontAlgn="base">
              <a:buNone/>
            </a:pPr>
            <a:r>
              <a:rPr lang="tr-TR" dirty="0" smtClean="0"/>
              <a:t>					Orhan </a:t>
            </a:r>
            <a:r>
              <a:rPr lang="tr-TR" dirty="0" smtClean="0"/>
              <a:t>Veli Kanık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Rehberlik\Desktop\motivasy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600075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tr-TR" dirty="0" smtClean="0"/>
              <a:t>“Amacına ulaşmak için hiçbir şeyi küçümseme, tam ulaşamazsan bile dene; belki başarırsın. Hepimizin güvenini bağladığımız şu “belki” hiç de azımsanmayacak bir umuttur.”</a:t>
            </a:r>
          </a:p>
          <a:p>
            <a:pPr fontAlgn="base">
              <a:buNone/>
            </a:pPr>
            <a:r>
              <a:rPr lang="tr-TR" dirty="0" smtClean="0"/>
              <a:t>						Dostoyevski</a:t>
            </a:r>
            <a:endParaRPr lang="tr-TR" dirty="0" smtClean="0"/>
          </a:p>
          <a:p>
            <a:pPr fontAlgn="base">
              <a:buNone/>
            </a:pPr>
            <a:r>
              <a:rPr lang="tr-TR" dirty="0" smtClean="0"/>
              <a:t>				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tr-TR" dirty="0" smtClean="0"/>
              <a:t>“İnsanın kanadı, gayretidir.”</a:t>
            </a:r>
          </a:p>
          <a:p>
            <a:pPr fontAlgn="base">
              <a:buNone/>
            </a:pPr>
            <a:r>
              <a:rPr lang="tr-TR" dirty="0" smtClean="0"/>
              <a:t>						Mevlana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ehberlik\Desktop\motivasyon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57232"/>
            <a:ext cx="7110434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tr-TR" dirty="0" smtClean="0"/>
              <a:t>“İnsanın kendini fethetmesi, zaferlerin en büyüğüdür.”</a:t>
            </a:r>
          </a:p>
          <a:p>
            <a:pPr fontAlgn="base">
              <a:buNone/>
            </a:pPr>
            <a:r>
              <a:rPr lang="tr-TR" dirty="0" smtClean="0"/>
              <a:t>						Platon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tr-TR" dirty="0" smtClean="0"/>
              <a:t>“Yerinde duran, geriye gidiyor demektir… İleri, daima ileri!”</a:t>
            </a:r>
          </a:p>
          <a:p>
            <a:pPr fontAlgn="base">
              <a:buNone/>
            </a:pPr>
            <a:r>
              <a:rPr lang="tr-TR" dirty="0" smtClean="0"/>
              <a:t>					Mustafa </a:t>
            </a:r>
            <a:r>
              <a:rPr lang="tr-TR" dirty="0" smtClean="0"/>
              <a:t>Kemal Atatürk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714620"/>
            <a:ext cx="7239000" cy="1143000"/>
          </a:xfrm>
        </p:spPr>
        <p:txBody>
          <a:bodyPr/>
          <a:lstStyle/>
          <a:p>
            <a:r>
              <a:rPr lang="tr-TR" dirty="0" smtClean="0"/>
              <a:t>BAŞARI NEDİR?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		Kısaca;içerisinde </a:t>
            </a:r>
            <a:r>
              <a:rPr lang="tr-TR" dirty="0" smtClean="0"/>
              <a:t>bulunulan ortamda ya da alanda kendini hissettirme ve fark yaratma olarak da açıklanabilir.</a:t>
            </a:r>
            <a:endParaRPr lang="tr-TR" dirty="0"/>
          </a:p>
        </p:txBody>
      </p:sp>
      <p:pic>
        <p:nvPicPr>
          <p:cNvPr id="1026" name="Picture 2" descr="C:\Users\Rehberlik\Desktop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000372"/>
            <a:ext cx="4714908" cy="3250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3286124"/>
            <a:ext cx="7239000" cy="1143000"/>
          </a:xfrm>
        </p:spPr>
        <p:txBody>
          <a:bodyPr/>
          <a:lstStyle/>
          <a:p>
            <a:r>
              <a:rPr lang="tr-TR" dirty="0" smtClean="0"/>
              <a:t>MOTİVASYON NEDİR?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800" dirty="0" smtClean="0">
                <a:solidFill>
                  <a:schemeClr val="tx2"/>
                </a:solidFill>
              </a:rPr>
              <a:t>İnsanı ihtiyaçlarını karşılamak için harekete geçiren itici güce </a:t>
            </a:r>
            <a:r>
              <a:rPr lang="tr-TR" altLang="tr-TR" sz="2800" dirty="0" smtClean="0">
                <a:solidFill>
                  <a:srgbClr val="3333CC"/>
                </a:solidFill>
              </a:rPr>
              <a:t>motivasyon </a:t>
            </a:r>
            <a:r>
              <a:rPr lang="tr-TR" altLang="tr-TR" sz="2800" dirty="0" smtClean="0">
                <a:solidFill>
                  <a:schemeClr val="tx2"/>
                </a:solidFill>
              </a:rPr>
              <a:t>denir.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2050" name="Picture 2" descr="C:\Users\Rehberlik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786190"/>
            <a:ext cx="435771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İÇ VE DIŞ MOTİVASYON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28802"/>
            <a:ext cx="7239000" cy="4526934"/>
          </a:xfrm>
        </p:spPr>
        <p:txBody>
          <a:bodyPr/>
          <a:lstStyle/>
          <a:p>
            <a:r>
              <a:rPr lang="tr-TR" dirty="0" smtClean="0"/>
              <a:t> 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Dış 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motivasyon</a:t>
            </a:r>
            <a:r>
              <a:rPr lang="tr-TR" dirty="0" smtClean="0"/>
              <a:t>; </a:t>
            </a:r>
            <a:r>
              <a:rPr lang="tr-TR" dirty="0" smtClean="0"/>
              <a:t>insanın çevresinde ortaya çıkar ve genellikle kupalar, para, ün ve övgü gibi ödülleri içerir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İç 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motivasyon</a:t>
            </a:r>
            <a:r>
              <a:rPr lang="tr-TR" dirty="0" smtClean="0"/>
              <a:t>; </a:t>
            </a:r>
            <a:r>
              <a:rPr lang="tr-TR" dirty="0" smtClean="0"/>
              <a:t>kişinin içinde ortaya çıkanlardır. Örneğin, zor bir bulmacanın sonucunu bulmak sadece bir problem çözmenin kişisel hazzı içindir.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ehberlik\Desktop\Motivasy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5662613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Motivasyonu etkileyen dış etkenler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Çevre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500034" y="314324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Motivasyonu etkileyen İÇ etkenler</a:t>
            </a:r>
            <a:endParaRPr kumimoji="0" lang="tr-TR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500034" y="4500570"/>
            <a:ext cx="7348566" cy="21075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Çalışma</a:t>
            </a:r>
            <a:r>
              <a:rPr kumimoji="0" lang="tr-T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isteksizliği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tr-TR" sz="2600" baseline="0" dirty="0" smtClean="0"/>
              <a:t>Özgüven</a:t>
            </a:r>
            <a:r>
              <a:rPr lang="tr-TR" sz="2600" dirty="0" smtClean="0"/>
              <a:t> eksikliği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Umutsuzluğa</a:t>
            </a:r>
            <a:r>
              <a:rPr kumimoji="0" lang="tr-T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kapılma</a:t>
            </a:r>
            <a:endParaRPr kumimoji="0" lang="tr-T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76</TotalTime>
  <Words>224</Words>
  <PresentationFormat>Ekran Gösterisi (4:3)</PresentationFormat>
  <Paragraphs>54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Zengin</vt:lpstr>
      <vt:lpstr>Slayt 1</vt:lpstr>
      <vt:lpstr>BAŞARI VE MOTİVASYON</vt:lpstr>
      <vt:lpstr>BAŞARI NEDİR?</vt:lpstr>
      <vt:lpstr>Slayt 4</vt:lpstr>
      <vt:lpstr>MOTİVASYON NEDİR?</vt:lpstr>
      <vt:lpstr>Slayt 6</vt:lpstr>
      <vt:lpstr>İÇ VE DIŞ MOTİVASYON</vt:lpstr>
      <vt:lpstr>Slayt 8</vt:lpstr>
      <vt:lpstr>Motivasyonu etkileyen dış etkenler</vt:lpstr>
      <vt:lpstr>ÇALIŞMA İSTEKSİZLİĞİ</vt:lpstr>
      <vt:lpstr>Slayt 11</vt:lpstr>
      <vt:lpstr>Özgüven eksikliği</vt:lpstr>
      <vt:lpstr>UMUTSUZLUĞA KAPILMA</vt:lpstr>
      <vt:lpstr>Slayt 14</vt:lpstr>
      <vt:lpstr>Motivasyonu arttırmak için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Rehberlik</dc:creator>
  <cp:lastModifiedBy>Rehberlik</cp:lastModifiedBy>
  <cp:revision>21</cp:revision>
  <dcterms:created xsi:type="dcterms:W3CDTF">2017-01-11T07:01:44Z</dcterms:created>
  <dcterms:modified xsi:type="dcterms:W3CDTF">2017-01-11T08:30:03Z</dcterms:modified>
</cp:coreProperties>
</file>