
<file path=[Content_Types].xml><?xml version="1.0" encoding="utf-8"?>
<Types xmlns="http://schemas.openxmlformats.org/package/2006/content-types">
  <Default ContentType="application/vnd.openxmlformats-officedocument.vmlDrawing" Extension="vml"/>
  <Default ContentType="application/vnd.openxmlformats-officedocument.oleObject" Extension="bin"/>
  <Default ContentType="application/xml" Extension="xml"/>
  <Default ContentType="image/png" Extension="png"/>
  <Default ContentType="image/jpeg" Extension="jpeg"/>
  <Default ContentType="application/vnd.openxmlformats-package.relationships+xml" Extension="rels"/>
  <Override ContentType="application/vnd.openxmlformats-officedocument.drawingml.diagramData+xml" PartName="/ppt/diagrams/data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drawingml.diagramLayout+xml" PartName="/ppt/diagrams/layout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0.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8.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drawingml.diagramStyle+xml" PartName="/ppt/diagrams/quickStyle1.xml"/>
  <Override ContentType="application/vnd.openxmlformats-officedocument.presentationml.presentation.main+xml" PartName="/ppt/presentation.xml"/>
  <Override ContentType="application/vnd.ms-office.drawingml.diagramDrawing+xml" PartName="/ppt/diagrams/drawing1.xml"/>
  <Override ContentType="application/vnd.openxmlformats-officedocument.presentationml.presProps+xml" PartName="/ppt/presProps1.xml"/>
  <Override ContentType="application/vnd.openxmlformats-officedocument.drawingml.diagramColors+xml" PartName="/ppt/diagrams/colors1.xml"/>
  <Override ContentType="application/vnd.openxmlformats-officedocument.theme+xml" PartName="/ppt/theme/theme1.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9144000"/>
  <p:notesSz cx="6858000" cy="9144000"/>
  <p:defaultTextStyle>
    <a:defPPr lvl="0">
      <a:defRPr lang="tr-TR"/>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0824CB-B42D-4F06-AE2F-3B45CD658053}"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tr-TR"/>
        </a:p>
      </dgm:t>
    </dgm:pt>
    <dgm:pt modelId="{969EC1A8-C744-4859-9562-7E510C2BF8C1}">
      <dgm:prSet/>
      <dgm:spPr/>
      <dgm:t>
        <a:bodyPr/>
        <a:lstStyle/>
        <a:p>
          <a:pPr rtl="0"/>
          <a:r>
            <a:rPr lang="tr-TR" b="1" dirty="0" smtClean="0">
              <a:latin typeface="Times New Roman" pitchFamily="18" charset="0"/>
              <a:cs typeface="Times New Roman" pitchFamily="18" charset="0"/>
            </a:rPr>
            <a:t>*Okul yönetimleri ve zümre öğretmenleri tarafından çevrimiçi toplantılar gerçekleştirerek ortak eylem planı oluşturuldu. Gelen yazıda örnek eylem planı şablonu gönderileceği  belirtildiği için eylem planları İL Mem’lere henüz gönderilmemiştir.</a:t>
          </a:r>
          <a:br>
            <a:rPr lang="tr-TR" b="1"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
          </a:r>
          <a:br>
            <a:rPr lang="tr-TR" b="1"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*Ortak eylem planı kapsamında yapılacak faaliyetlerin  değerlendirilmesi için somut performans göstergeleri belirlendi. bir sonraki eğitim-öğretim yılı için planlanacak faaliyetlere “izleme ve değerlendirme” süreci yıl sonunda yapılan performanslar ile geri bildirim sağlanmak üzere planlandı.</a:t>
          </a:r>
          <a:r>
            <a:rPr lang="tr-TR" b="1" dirty="0" smtClean="0"/>
            <a:t/>
          </a:r>
          <a:br>
            <a:rPr lang="tr-TR" b="1" dirty="0" smtClean="0"/>
          </a:br>
          <a:endParaRPr lang="tr-TR" b="1" dirty="0"/>
        </a:p>
      </dgm:t>
    </dgm:pt>
    <dgm:pt modelId="{A6383F2B-0F34-4ED4-8403-5384FE3A47C9}" type="parTrans" cxnId="{EACF145B-5988-4BE8-8C42-5B731AC6CB27}">
      <dgm:prSet/>
      <dgm:spPr/>
      <dgm:t>
        <a:bodyPr/>
        <a:lstStyle/>
        <a:p>
          <a:endParaRPr lang="tr-TR"/>
        </a:p>
      </dgm:t>
    </dgm:pt>
    <dgm:pt modelId="{7EB03FFB-3B4C-41A5-B692-4C35ACA22FB0}" type="sibTrans" cxnId="{EACF145B-5988-4BE8-8C42-5B731AC6CB27}">
      <dgm:prSet/>
      <dgm:spPr/>
      <dgm:t>
        <a:bodyPr/>
        <a:lstStyle/>
        <a:p>
          <a:endParaRPr lang="tr-TR"/>
        </a:p>
      </dgm:t>
    </dgm:pt>
    <dgm:pt modelId="{41B7723E-B679-4F59-BDB2-52A215D09976}" type="pres">
      <dgm:prSet presAssocID="{C90824CB-B42D-4F06-AE2F-3B45CD658053}" presName="linear" presStyleCnt="0">
        <dgm:presLayoutVars>
          <dgm:animLvl val="lvl"/>
          <dgm:resizeHandles val="exact"/>
        </dgm:presLayoutVars>
      </dgm:prSet>
      <dgm:spPr/>
      <dgm:t>
        <a:bodyPr/>
        <a:lstStyle/>
        <a:p>
          <a:endParaRPr lang="tr-TR"/>
        </a:p>
      </dgm:t>
    </dgm:pt>
    <dgm:pt modelId="{1EC7A5DA-D1DD-4B02-944D-9A5DED939841}" type="pres">
      <dgm:prSet presAssocID="{969EC1A8-C744-4859-9562-7E510C2BF8C1}" presName="parentText" presStyleLbl="node1" presStyleIdx="0" presStyleCnt="1" custLinFactNeighborY="12156">
        <dgm:presLayoutVars>
          <dgm:chMax val="0"/>
          <dgm:bulletEnabled val="1"/>
        </dgm:presLayoutVars>
      </dgm:prSet>
      <dgm:spPr/>
      <dgm:t>
        <a:bodyPr/>
        <a:lstStyle/>
        <a:p>
          <a:endParaRPr lang="tr-TR"/>
        </a:p>
      </dgm:t>
    </dgm:pt>
  </dgm:ptLst>
  <dgm:cxnLst>
    <dgm:cxn modelId="{EACF145B-5988-4BE8-8C42-5B731AC6CB27}" srcId="{C90824CB-B42D-4F06-AE2F-3B45CD658053}" destId="{969EC1A8-C744-4859-9562-7E510C2BF8C1}" srcOrd="0" destOrd="0" parTransId="{A6383F2B-0F34-4ED4-8403-5384FE3A47C9}" sibTransId="{7EB03FFB-3B4C-41A5-B692-4C35ACA22FB0}"/>
    <dgm:cxn modelId="{0C622015-2C1C-4044-94A4-B7006EEDE730}" type="presOf" srcId="{C90824CB-B42D-4F06-AE2F-3B45CD658053}" destId="{41B7723E-B679-4F59-BDB2-52A215D09976}" srcOrd="0" destOrd="0" presId="urn:microsoft.com/office/officeart/2005/8/layout/vList2"/>
    <dgm:cxn modelId="{0D564E3D-6D15-4204-A6CB-E663DA931A28}" type="presOf" srcId="{969EC1A8-C744-4859-9562-7E510C2BF8C1}" destId="{1EC7A5DA-D1DD-4B02-944D-9A5DED939841}" srcOrd="0" destOrd="0" presId="urn:microsoft.com/office/officeart/2005/8/layout/vList2"/>
    <dgm:cxn modelId="{AAD21AF3-33E0-421F-9192-BFD75BA67DD8}" type="presParOf" srcId="{41B7723E-B679-4F59-BDB2-52A215D09976}" destId="{1EC7A5DA-D1DD-4B02-944D-9A5DED939841}"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C7A5DA-D1DD-4B02-944D-9A5DED939841}">
      <dsp:nvSpPr>
        <dsp:cNvPr id="0" name=""/>
        <dsp:cNvSpPr/>
      </dsp:nvSpPr>
      <dsp:spPr>
        <a:xfrm>
          <a:off x="0" y="172165"/>
          <a:ext cx="8229600" cy="2471040"/>
        </a:xfrm>
        <a:prstGeom prst="roundRect">
          <a:avLst/>
        </a:prstGeom>
        <a:gradFill rotWithShape="0">
          <a:gsLst>
            <a:gs pos="0">
              <a:schemeClr val="accent1">
                <a:hueOff val="0"/>
                <a:satOff val="0"/>
                <a:lumOff val="0"/>
                <a:alphaOff val="0"/>
                <a:tint val="62000"/>
                <a:satMod val="180000"/>
              </a:schemeClr>
            </a:gs>
            <a:gs pos="65000">
              <a:schemeClr val="accent1">
                <a:hueOff val="0"/>
                <a:satOff val="0"/>
                <a:lumOff val="0"/>
                <a:alphaOff val="0"/>
                <a:tint val="32000"/>
                <a:satMod val="250000"/>
              </a:schemeClr>
            </a:gs>
            <a:gs pos="100000">
              <a:schemeClr val="accen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tr-TR" sz="1600" b="1" kern="1200" dirty="0" smtClean="0">
              <a:latin typeface="Times New Roman" pitchFamily="18" charset="0"/>
              <a:cs typeface="Times New Roman" pitchFamily="18" charset="0"/>
            </a:rPr>
            <a:t>*Okul yönetimleri ve zümre öğretmenleri tarafından çevrimiçi toplantılar gerçekleştirerek ortak eylem planı oluşturuldu. Gelen yazıda örnek eylem planı şablonu gönderileceği  belirtildiği için eylem planları İL Mem’lere henüz gönderilmemiştir.</a:t>
          </a:r>
          <a:br>
            <a:rPr lang="tr-TR" sz="1600" b="1" kern="1200" dirty="0" smtClean="0">
              <a:latin typeface="Times New Roman" pitchFamily="18" charset="0"/>
              <a:cs typeface="Times New Roman" pitchFamily="18" charset="0"/>
            </a:rPr>
          </a:br>
          <a:r>
            <a:rPr lang="tr-TR" sz="1600" b="1" kern="1200" dirty="0" smtClean="0">
              <a:latin typeface="Times New Roman" pitchFamily="18" charset="0"/>
              <a:cs typeface="Times New Roman" pitchFamily="18" charset="0"/>
            </a:rPr>
            <a:t/>
          </a:r>
          <a:br>
            <a:rPr lang="tr-TR" sz="1600" b="1" kern="1200" dirty="0" smtClean="0">
              <a:latin typeface="Times New Roman" pitchFamily="18" charset="0"/>
              <a:cs typeface="Times New Roman" pitchFamily="18" charset="0"/>
            </a:rPr>
          </a:br>
          <a:r>
            <a:rPr lang="tr-TR" sz="1600" b="1" kern="1200" dirty="0" smtClean="0">
              <a:latin typeface="Times New Roman" pitchFamily="18" charset="0"/>
              <a:cs typeface="Times New Roman" pitchFamily="18" charset="0"/>
            </a:rPr>
            <a:t>*Ortak eylem planı kapsamında yapılacak faaliyetlerin  değerlendirilmesi için somut performans göstergeleri belirlendi. bir sonraki eğitim-öğretim yılı için planlanacak faaliyetlere “izleme ve değerlendirme” süreci yıl sonunda yapılan performanslar ile geri bildirim sağlanmak üzere planlandı.</a:t>
          </a:r>
          <a:r>
            <a:rPr lang="tr-TR" sz="1600" b="1" kern="1200" dirty="0" smtClean="0"/>
            <a:t/>
          </a:r>
          <a:br>
            <a:rPr lang="tr-TR" sz="1600" b="1" kern="1200" dirty="0" smtClean="0"/>
          </a:br>
          <a:endParaRPr lang="tr-TR" sz="1600" b="1" kern="1200" dirty="0"/>
        </a:p>
      </dsp:txBody>
      <dsp:txXfrm>
        <a:off x="120626" y="292791"/>
        <a:ext cx="7988348" cy="222978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19.10.2022</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19.10.2022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19.10.2022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19.10.2022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19.10.2022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19.10.2022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19.10.2022</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D9F75050-0E15-4C5B-92B0-66D068882F1F}" type="datetimeFigureOut">
              <a:rPr lang="tr-TR" smtClean="0"/>
              <a:pPr/>
              <a:t>19.10.2022</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D9F75050-0E15-4C5B-92B0-66D068882F1F}" type="datetimeFigureOut">
              <a:rPr lang="tr-TR" smtClean="0"/>
              <a:pPr/>
              <a:t>19.10.2022</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D9F75050-0E15-4C5B-92B0-66D068882F1F}" type="datetimeFigureOut">
              <a:rPr lang="tr-TR" smtClean="0"/>
              <a:pPr/>
              <a:t>19.10.2022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19.10.2022</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19.10.2022</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357166"/>
            <a:ext cx="7772400" cy="1470025"/>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tr-TR" sz="4000" dirty="0" smtClean="0"/>
              <a:t>19.10.2022</a:t>
            </a:r>
            <a:br>
              <a:rPr lang="tr-TR" sz="4000" dirty="0" smtClean="0"/>
            </a:br>
            <a:r>
              <a:rPr lang="tr-TR" sz="4000" dirty="0" smtClean="0"/>
              <a:t>OKUL ORTAKLIĞI TOPLANTISI</a:t>
            </a:r>
            <a:endParaRPr lang="tr-TR" sz="4000" dirty="0"/>
          </a:p>
        </p:txBody>
      </p:sp>
      <p:sp>
        <p:nvSpPr>
          <p:cNvPr id="3" name="2 Alt Başlık"/>
          <p:cNvSpPr>
            <a:spLocks noGrp="1"/>
          </p:cNvSpPr>
          <p:nvPr>
            <p:ph type="subTitle" idx="1"/>
          </p:nvPr>
        </p:nvSpPr>
        <p:spPr/>
        <p:txBody>
          <a:bodyPr/>
          <a:lstStyle/>
          <a:p>
            <a:endParaRPr lang="tr-TR"/>
          </a:p>
        </p:txBody>
      </p:sp>
      <p:pic>
        <p:nvPicPr>
          <p:cNvPr id="4" name="3 Resim" descr="WhatsApp Image 2022-09-28 at 18.14.17.jpeg"/>
          <p:cNvPicPr>
            <a:picLocks noChangeAspect="1"/>
          </p:cNvPicPr>
          <p:nvPr/>
        </p:nvPicPr>
        <p:blipFill>
          <a:blip r:embed="rId2"/>
          <a:srcRect t="17672" r="10655"/>
          <a:stretch>
            <a:fillRect/>
          </a:stretch>
        </p:blipFill>
        <p:spPr>
          <a:xfrm>
            <a:off x="-1" y="3429000"/>
            <a:ext cx="4572001" cy="3429000"/>
          </a:xfrm>
          <a:prstGeom prst="rect">
            <a:avLst/>
          </a:prstGeom>
        </p:spPr>
      </p:pic>
      <p:pic>
        <p:nvPicPr>
          <p:cNvPr id="5" name="4 Resim" descr="WhatsApp Image 2022-10-18 at 16.04.04.jpeg"/>
          <p:cNvPicPr>
            <a:picLocks noChangeAspect="1"/>
          </p:cNvPicPr>
          <p:nvPr/>
        </p:nvPicPr>
        <p:blipFill>
          <a:blip r:embed="rId3"/>
          <a:srcRect t="23958" b="35416"/>
          <a:stretch>
            <a:fillRect/>
          </a:stretch>
        </p:blipFill>
        <p:spPr>
          <a:xfrm>
            <a:off x="4572001" y="3429000"/>
            <a:ext cx="4572000" cy="3429000"/>
          </a:xfrm>
          <a:prstGeom prst="rect">
            <a:avLst/>
          </a:prstGeom>
        </p:spPr>
      </p:pic>
      <p:sp>
        <p:nvSpPr>
          <p:cNvPr id="6" name="5 Metin kutusu"/>
          <p:cNvSpPr txBox="1"/>
          <p:nvPr/>
        </p:nvSpPr>
        <p:spPr>
          <a:xfrm>
            <a:off x="0" y="2786058"/>
            <a:ext cx="4572000" cy="646331"/>
          </a:xfrm>
          <a:prstGeom prst="rect">
            <a:avLst/>
          </a:prstGeom>
          <a:noFill/>
        </p:spPr>
        <p:txBody>
          <a:bodyPr wrap="square" rtlCol="0">
            <a:spAutoFit/>
            <a:scene3d>
              <a:camera prst="orthographicFront"/>
              <a:lightRig rig="threePt" dir="t"/>
            </a:scene3d>
            <a:sp3d prstMaterial="dkEdge"/>
          </a:bodyPr>
          <a:lstStyle/>
          <a:p>
            <a:pPr algn="ctr"/>
            <a:r>
              <a:rPr lang="tr-TR" dirty="0" smtClean="0">
                <a:gradFill flip="none" rotWithShape="1">
                  <a:gsLst>
                    <a:gs pos="0">
                      <a:srgbClr val="000000"/>
                    </a:gs>
                    <a:gs pos="39999">
                      <a:srgbClr val="0A128C"/>
                    </a:gs>
                    <a:gs pos="70000">
                      <a:srgbClr val="181CC7"/>
                    </a:gs>
                    <a:gs pos="88000">
                      <a:srgbClr val="7005D4"/>
                    </a:gs>
                    <a:gs pos="100000">
                      <a:srgbClr val="8C3D91"/>
                    </a:gs>
                  </a:gsLst>
                  <a:lin ang="5400000" scaled="0"/>
                  <a:tileRect/>
                </a:gradFill>
              </a:rPr>
              <a:t>SAMSUN/İLKADIM </a:t>
            </a:r>
          </a:p>
          <a:p>
            <a:pPr algn="ctr"/>
            <a:r>
              <a:rPr lang="tr-TR" dirty="0" smtClean="0">
                <a:gradFill flip="none" rotWithShape="1">
                  <a:gsLst>
                    <a:gs pos="0">
                      <a:srgbClr val="000000"/>
                    </a:gs>
                    <a:gs pos="39999">
                      <a:srgbClr val="0A128C"/>
                    </a:gs>
                    <a:gs pos="70000">
                      <a:srgbClr val="181CC7"/>
                    </a:gs>
                    <a:gs pos="88000">
                      <a:srgbClr val="7005D4"/>
                    </a:gs>
                    <a:gs pos="100000">
                      <a:srgbClr val="8C3D91"/>
                    </a:gs>
                  </a:gsLst>
                  <a:lin ang="5400000" scaled="0"/>
                  <a:tileRect/>
                </a:gradFill>
              </a:rPr>
              <a:t>AZİZ ATİK FEN LİSESİ</a:t>
            </a:r>
            <a:endParaRPr lang="tr-TR" dirty="0">
              <a:gradFill flip="none" rotWithShape="1">
                <a:gsLst>
                  <a:gs pos="0">
                    <a:srgbClr val="000000"/>
                  </a:gs>
                  <a:gs pos="39999">
                    <a:srgbClr val="0A128C"/>
                  </a:gs>
                  <a:gs pos="70000">
                    <a:srgbClr val="181CC7"/>
                  </a:gs>
                  <a:gs pos="88000">
                    <a:srgbClr val="7005D4"/>
                  </a:gs>
                  <a:gs pos="100000">
                    <a:srgbClr val="8C3D91"/>
                  </a:gs>
                </a:gsLst>
                <a:lin ang="5400000" scaled="0"/>
                <a:tileRect/>
              </a:gradFill>
            </a:endParaRPr>
          </a:p>
        </p:txBody>
      </p:sp>
      <p:sp>
        <p:nvSpPr>
          <p:cNvPr id="7" name="6 Metin kutusu"/>
          <p:cNvSpPr txBox="1"/>
          <p:nvPr/>
        </p:nvSpPr>
        <p:spPr>
          <a:xfrm>
            <a:off x="4714876" y="2786058"/>
            <a:ext cx="4429124" cy="646331"/>
          </a:xfrm>
          <a:prstGeom prst="rect">
            <a:avLst/>
          </a:prstGeom>
          <a:noFill/>
        </p:spPr>
        <p:txBody>
          <a:bodyPr wrap="square" rtlCol="0">
            <a:spAutoFit/>
          </a:bodyPr>
          <a:lstStyle/>
          <a:p>
            <a:pPr algn="ctr"/>
            <a:r>
              <a:rPr lang="tr-TR" dirty="0" smtClean="0">
                <a:gradFill flip="none" rotWithShape="1">
                  <a:gsLst>
                    <a:gs pos="0">
                      <a:srgbClr val="000000"/>
                    </a:gs>
                    <a:gs pos="39999">
                      <a:srgbClr val="0A128C"/>
                    </a:gs>
                    <a:gs pos="70000">
                      <a:srgbClr val="181CC7"/>
                    </a:gs>
                    <a:gs pos="88000">
                      <a:srgbClr val="7005D4"/>
                    </a:gs>
                    <a:gs pos="100000">
                      <a:srgbClr val="8C3D91"/>
                    </a:gs>
                  </a:gsLst>
                  <a:lin ang="5400000" scaled="0"/>
                  <a:tileRect/>
                </a:gradFill>
              </a:rPr>
              <a:t>BURDUR/KARAMANLI</a:t>
            </a:r>
          </a:p>
          <a:p>
            <a:pPr algn="ctr"/>
            <a:r>
              <a:rPr lang="tr-TR" dirty="0" smtClean="0">
                <a:gradFill flip="none" rotWithShape="1">
                  <a:gsLst>
                    <a:gs pos="0">
                      <a:srgbClr val="000000"/>
                    </a:gs>
                    <a:gs pos="39999">
                      <a:srgbClr val="0A128C"/>
                    </a:gs>
                    <a:gs pos="70000">
                      <a:srgbClr val="181CC7"/>
                    </a:gs>
                    <a:gs pos="88000">
                      <a:srgbClr val="7005D4"/>
                    </a:gs>
                    <a:gs pos="100000">
                      <a:srgbClr val="8C3D91"/>
                    </a:gs>
                  </a:gsLst>
                  <a:lin ang="5400000" scaled="0"/>
                  <a:tileRect/>
                </a:gradFill>
              </a:rPr>
              <a:t> HAKAN SEVİM FEN LİSESİ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Başlık"/>
          <p:cNvSpPr>
            <a:spLocks noGrp="1"/>
          </p:cNvSpPr>
          <p:nvPr>
            <p:ph type="title"/>
          </p:nvPr>
        </p:nvSpPr>
        <p:spPr>
          <a:xfrm>
            <a:off x="457200" y="228472"/>
            <a:ext cx="8229600" cy="461665"/>
          </a:xfrm>
        </p:spPr>
        <p:style>
          <a:lnRef idx="2">
            <a:schemeClr val="accent1"/>
          </a:lnRef>
          <a:fillRef idx="1">
            <a:schemeClr val="lt1"/>
          </a:fillRef>
          <a:effectRef idx="0">
            <a:schemeClr val="accent1"/>
          </a:effectRef>
          <a:fontRef idx="minor">
            <a:schemeClr val="dk1"/>
          </a:fontRef>
        </p:style>
        <p:txBody>
          <a:bodyPr vert="horz" wrap="square" rtlCol="0" anchor="ctr">
            <a:spAutoFit/>
            <a:scene3d>
              <a:camera prst="orthographicFront"/>
              <a:lightRig rig="soft" dir="t"/>
            </a:scene3d>
            <a:sp3d prstMaterial="softEdge">
              <a:bevelT w="25400" h="25400"/>
            </a:sp3d>
          </a:bodyPr>
          <a:lstStyle/>
          <a:p>
            <a:pPr algn="ctr"/>
            <a:r>
              <a:rPr lang="tr-TR" sz="2400" dirty="0" smtClean="0">
                <a:latin typeface="Times New Roman" pitchFamily="18" charset="0"/>
                <a:cs typeface="Times New Roman" pitchFamily="18" charset="0"/>
              </a:rPr>
              <a:t>10-Sosyal </a:t>
            </a:r>
            <a:r>
              <a:rPr lang="tr-TR" sz="2400" dirty="0" smtClean="0">
                <a:latin typeface="Times New Roman" pitchFamily="18" charset="0"/>
                <a:cs typeface="Times New Roman" pitchFamily="18" charset="0"/>
              </a:rPr>
              <a:t>etkinlik/Kulüp çalışmaları </a:t>
            </a:r>
            <a:r>
              <a:rPr lang="tr-TR" sz="2400" dirty="0" smtClean="0">
                <a:solidFill>
                  <a:schemeClr val="dk1"/>
                </a:solidFill>
                <a:latin typeface="Times New Roman" pitchFamily="18" charset="0"/>
                <a:cs typeface="Times New Roman" pitchFamily="18" charset="0"/>
              </a:rPr>
              <a:t>Planlamaları</a:t>
            </a:r>
          </a:p>
        </p:txBody>
      </p:sp>
      <p:grpSp>
        <p:nvGrpSpPr>
          <p:cNvPr id="6" name="5 Grup"/>
          <p:cNvGrpSpPr/>
          <p:nvPr/>
        </p:nvGrpSpPr>
        <p:grpSpPr>
          <a:xfrm>
            <a:off x="500034" y="1142984"/>
            <a:ext cx="8072494" cy="5526376"/>
            <a:chOff x="-72828" y="-735454"/>
            <a:chExt cx="8229600" cy="6223093"/>
          </a:xfrm>
          <a:scene3d>
            <a:camera prst="orthographicFront"/>
            <a:lightRig rig="flat" dir="t"/>
          </a:scene3d>
        </p:grpSpPr>
        <p:sp>
          <p:nvSpPr>
            <p:cNvPr id="7" name="6 Yuvarlatılmış Dikdörtgen"/>
            <p:cNvSpPr/>
            <p:nvPr/>
          </p:nvSpPr>
          <p:spPr>
            <a:xfrm>
              <a:off x="-72828" y="-735454"/>
              <a:ext cx="8229600" cy="6223093"/>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8" name="Yuvarlatılmış Dikdörtgen 4"/>
            <p:cNvSpPr/>
            <p:nvPr/>
          </p:nvSpPr>
          <p:spPr>
            <a:xfrm>
              <a:off x="-72828" y="-735454"/>
              <a:ext cx="8186732" cy="6223093"/>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a:buFont typeface="Arial" pitchFamily="34" charset="0"/>
                <a:buChar char="•"/>
              </a:pPr>
              <a:endParaRPr lang="tr-TR" sz="1400" b="1" dirty="0" smtClean="0"/>
            </a:p>
            <a:p>
              <a:pPr>
                <a:buFont typeface="Arial" pitchFamily="34" charset="0"/>
                <a:buChar char="•"/>
              </a:pPr>
              <a:endParaRPr lang="tr-TR" sz="1400" b="1" dirty="0"/>
            </a:p>
            <a:p>
              <a:pPr>
                <a:buFont typeface="Arial" pitchFamily="34" charset="0"/>
                <a:buChar char="•"/>
              </a:pPr>
              <a:endParaRPr lang="tr-TR" sz="1400" b="1" dirty="0" smtClean="0"/>
            </a:p>
            <a:p>
              <a:pPr>
                <a:buFont typeface="Arial" pitchFamily="34" charset="0"/>
                <a:buChar char="•"/>
              </a:pPr>
              <a:endParaRPr lang="tr-TR" sz="1400" b="1" dirty="0" smtClean="0"/>
            </a:p>
            <a:p>
              <a:pPr>
                <a:buFont typeface="Arial" pitchFamily="34" charset="0"/>
                <a:buChar char="•"/>
              </a:pPr>
              <a:endParaRPr lang="tr-TR" sz="1400" b="1" dirty="0"/>
            </a:p>
            <a:p>
              <a:pPr>
                <a:buFont typeface="Arial" pitchFamily="34" charset="0"/>
                <a:buChar char="•"/>
              </a:pPr>
              <a:r>
                <a:rPr lang="tr-TR" sz="1400" b="1" dirty="0" smtClean="0"/>
                <a:t>Tarih </a:t>
              </a:r>
              <a:r>
                <a:rPr lang="tr-TR" sz="1400" b="1" dirty="0" smtClean="0"/>
                <a:t>ve yazarlık atölye çalışması yapılmasına karar verilmiştir.</a:t>
              </a:r>
            </a:p>
            <a:p>
              <a:endParaRPr lang="tr-TR" sz="1400" b="1" dirty="0" smtClean="0"/>
            </a:p>
            <a:p>
              <a:r>
                <a:rPr lang="tr-TR" sz="1400" b="1" dirty="0" smtClean="0"/>
                <a:t>Kasım ayı içerisinde tarih, 2. Dönem boyunca yazarlık atölye çalışması yapılması planlandı.</a:t>
              </a:r>
            </a:p>
            <a:p>
              <a:endParaRPr lang="tr-TR" sz="1400" b="1" dirty="0" smtClean="0"/>
            </a:p>
            <a:p>
              <a:pPr lvl="0"/>
              <a:endParaRPr lang="tr-TR" sz="1400" b="1" dirty="0" smtClean="0"/>
            </a:p>
            <a:p>
              <a:pPr>
                <a:buFont typeface="Arial" pitchFamily="34" charset="0"/>
                <a:buChar char="•"/>
              </a:pPr>
              <a:r>
                <a:rPr lang="tr-TR" sz="1400" b="1" dirty="0" smtClean="0"/>
                <a:t>Ortak bilimsel ve teknolojik </a:t>
              </a:r>
              <a:r>
                <a:rPr lang="tr-TR" sz="1400" b="1" dirty="0" smtClean="0"/>
                <a:t>alanlarda yarışmalar düzenlenmesi kararlaştırılmıştır.</a:t>
              </a:r>
            </a:p>
            <a:p>
              <a:pPr lvl="0">
                <a:buFont typeface="Arial" pitchFamily="34" charset="0"/>
                <a:buChar char="•"/>
              </a:pPr>
              <a:endParaRPr lang="tr-TR" sz="1400" b="1" dirty="0" smtClean="0"/>
            </a:p>
            <a:p>
              <a:pPr lvl="0"/>
              <a:endParaRPr lang="tr-TR" sz="1400" b="1" dirty="0" smtClean="0"/>
            </a:p>
            <a:p>
              <a:pPr lvl="0">
                <a:buFont typeface="Arial" pitchFamily="34" charset="0"/>
                <a:buChar char="•"/>
              </a:pPr>
              <a:r>
                <a:rPr lang="tr-TR" sz="1400" b="1" dirty="0" smtClean="0"/>
                <a:t>Okul hastane iş birliği ile her iki kurumda da tüm öğrencilere Diyabet taraması  yapılması planlanmıştır. </a:t>
              </a:r>
              <a:endParaRPr lang="tr-TR" sz="1400" b="1" dirty="0" smtClean="0"/>
            </a:p>
            <a:p>
              <a:pPr lvl="0">
                <a:buFont typeface="Arial" pitchFamily="34" charset="0"/>
                <a:buChar char="•"/>
              </a:pPr>
              <a:endParaRPr lang="tr-TR" sz="1400" b="1" dirty="0" smtClean="0"/>
            </a:p>
            <a:p>
              <a:r>
                <a:rPr lang="tr-TR" sz="1400" b="1" dirty="0" smtClean="0"/>
                <a:t>*</a:t>
              </a:r>
              <a:r>
                <a:rPr lang="tr-TR" sz="1400" b="1" dirty="0"/>
                <a:t>Her iki kurumunda enstrüman çalan öğrencileri bulunduğu</a:t>
              </a:r>
              <a:r>
                <a:rPr lang="tr-TR" sz="1400" b="1" dirty="0" smtClean="0"/>
                <a:t>, huzurevi </a:t>
              </a:r>
              <a:r>
                <a:rPr lang="tr-TR" sz="1400" b="1" dirty="0"/>
                <a:t>ziyareti gerçekleştirerek müzik etkinliği gerçekleştirilmesi planlanmıştır</a:t>
              </a:r>
              <a:r>
                <a:rPr lang="tr-TR" sz="1400" b="1" dirty="0" smtClean="0"/>
                <a:t>.</a:t>
              </a:r>
            </a:p>
            <a:p>
              <a:endParaRPr lang="tr-TR" sz="1400" b="1" dirty="0"/>
            </a:p>
            <a:p>
              <a:r>
                <a:rPr lang="tr-TR" sz="1400" b="1" dirty="0" smtClean="0"/>
                <a:t>*Her </a:t>
              </a:r>
              <a:r>
                <a:rPr lang="tr-TR" sz="1400" b="1" dirty="0"/>
                <a:t>iki okul bulunduğu ildeki üniversite ile işbirliği yaparak öğrencilerin motivasyon, tanıtım günleri ve gezileri planlanmıştır</a:t>
              </a:r>
              <a:r>
                <a:rPr lang="tr-TR" sz="1400" b="1" dirty="0" smtClean="0"/>
                <a:t>.</a:t>
              </a:r>
            </a:p>
            <a:p>
              <a:endParaRPr lang="tr-TR" sz="1400" b="1" dirty="0" smtClean="0"/>
            </a:p>
            <a:p>
              <a:r>
                <a:rPr lang="tr-TR" sz="1400" b="1" dirty="0" smtClean="0"/>
                <a:t>*Yıl sonu Tiyatro kulübümüz  tarafından hazırlanacak tiyatronun ve şiir dinletisinin Hakan Sevim Fen Lisesinin öğrencilerine Çevrim içi ortamda izlettirilmesi</a:t>
              </a:r>
            </a:p>
            <a:p>
              <a:endParaRPr lang="tr-TR" sz="1400" b="1" dirty="0" smtClean="0"/>
            </a:p>
            <a:p>
              <a:r>
                <a:rPr lang="tr-TR" sz="1400" b="1" dirty="0" smtClean="0"/>
                <a:t>*24 Kasım Öğretmenler günü münasebetiyle online kutlama </a:t>
              </a:r>
              <a:r>
                <a:rPr lang="tr-TR" sz="1400" b="1" dirty="0" err="1" smtClean="0"/>
                <a:t>proğramı</a:t>
              </a:r>
              <a:r>
                <a:rPr lang="tr-TR" sz="1400" b="1" dirty="0" smtClean="0"/>
                <a:t> düzenlenmesine karar verildi.</a:t>
              </a:r>
            </a:p>
            <a:p>
              <a:endParaRPr lang="tr-TR" sz="1400" b="1" dirty="0"/>
            </a:p>
            <a:p>
              <a:endParaRPr lang="tr-TR" sz="1400" b="1" dirty="0"/>
            </a:p>
            <a:p>
              <a:pPr lvl="0">
                <a:buFont typeface="Arial" pitchFamily="34" charset="0"/>
                <a:buChar char="•"/>
              </a:pPr>
              <a:endParaRPr lang="tr-TR" sz="1400" b="1" dirty="0" smtClean="0"/>
            </a:p>
            <a:p>
              <a:pPr lvl="0">
                <a:buFont typeface="Arial" pitchFamily="34" charset="0"/>
                <a:buChar char="•"/>
              </a:pPr>
              <a:endParaRPr lang="tr-TR" sz="1400" b="1" dirty="0"/>
            </a:p>
            <a:p>
              <a:pPr lvl="0">
                <a:buFont typeface="Arial" pitchFamily="34" charset="0"/>
                <a:buChar char="•"/>
              </a:pPr>
              <a:endParaRPr lang="tr-TR" sz="1400" b="1" dirty="0" smtClean="0"/>
            </a:p>
            <a:p>
              <a:pPr>
                <a:buFont typeface="Arial" pitchFamily="34" charset="0"/>
                <a:buChar char="•"/>
              </a:pPr>
              <a:endParaRPr lang="tr-TR" sz="1400" dirty="0" smtClean="0"/>
            </a:p>
            <a:p>
              <a:pPr lvl="0"/>
              <a:endParaRPr lang="tr-TR" sz="1400" b="1" dirty="0" smtClean="0"/>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Başlık"/>
          <p:cNvSpPr>
            <a:spLocks noGrp="1"/>
          </p:cNvSpPr>
          <p:nvPr>
            <p:ph type="title"/>
          </p:nvPr>
        </p:nvSpPr>
        <p:spPr>
          <a:xfrm>
            <a:off x="457200" y="274638"/>
            <a:ext cx="8229600" cy="369332"/>
          </a:xfrm>
        </p:spPr>
        <p:style>
          <a:lnRef idx="2">
            <a:schemeClr val="accent1"/>
          </a:lnRef>
          <a:fillRef idx="1">
            <a:schemeClr val="lt1"/>
          </a:fillRef>
          <a:effectRef idx="0">
            <a:schemeClr val="accent1"/>
          </a:effectRef>
          <a:fontRef idx="minor">
            <a:schemeClr val="dk1"/>
          </a:fontRef>
        </p:style>
        <p:txBody>
          <a:bodyPr vert="horz" wrap="square" rtlCol="0" anchor="ctr">
            <a:spAutoFit/>
            <a:scene3d>
              <a:camera prst="orthographicFront"/>
              <a:lightRig rig="soft" dir="t"/>
            </a:scene3d>
            <a:sp3d prstMaterial="softEdge">
              <a:bevelT w="25400" h="25400"/>
            </a:sp3d>
          </a:bodyPr>
          <a:lstStyle/>
          <a:p>
            <a:pPr algn="ctr"/>
            <a:r>
              <a:rPr lang="tr-TR" sz="1800" dirty="0" smtClean="0">
                <a:latin typeface="Times New Roman" pitchFamily="18" charset="0"/>
                <a:cs typeface="Times New Roman" pitchFamily="18" charset="0"/>
              </a:rPr>
              <a:t>10-Sınai </a:t>
            </a:r>
            <a:r>
              <a:rPr lang="tr-TR" sz="1800" dirty="0" smtClean="0">
                <a:latin typeface="Times New Roman" pitchFamily="18" charset="0"/>
                <a:cs typeface="Times New Roman" pitchFamily="18" charset="0"/>
              </a:rPr>
              <a:t>ve Fikri Mülkiyet Hakkı </a:t>
            </a:r>
            <a:r>
              <a:rPr lang="tr-TR" sz="1800" dirty="0" smtClean="0">
                <a:solidFill>
                  <a:schemeClr val="dk1"/>
                </a:solidFill>
                <a:latin typeface="Times New Roman" pitchFamily="18" charset="0"/>
                <a:ea typeface="+mn-ea"/>
                <a:cs typeface="Times New Roman" pitchFamily="18" charset="0"/>
              </a:rPr>
              <a:t>Planlamaları</a:t>
            </a:r>
          </a:p>
        </p:txBody>
      </p:sp>
      <p:grpSp>
        <p:nvGrpSpPr>
          <p:cNvPr id="6" name="5 Grup"/>
          <p:cNvGrpSpPr/>
          <p:nvPr/>
        </p:nvGrpSpPr>
        <p:grpSpPr>
          <a:xfrm>
            <a:off x="571472" y="785794"/>
            <a:ext cx="8072494" cy="1500198"/>
            <a:chOff x="-72828" y="-735454"/>
            <a:chExt cx="8229600" cy="3378660"/>
          </a:xfrm>
          <a:scene3d>
            <a:camera prst="orthographicFront"/>
            <a:lightRig rig="flat" dir="t"/>
          </a:scene3d>
        </p:grpSpPr>
        <p:sp>
          <p:nvSpPr>
            <p:cNvPr id="7" name="6 Yuvarlatılmış Dikdörtgen"/>
            <p:cNvSpPr/>
            <p:nvPr/>
          </p:nvSpPr>
          <p:spPr>
            <a:xfrm>
              <a:off x="-72828" y="-735454"/>
              <a:ext cx="8229600" cy="337866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8" name="Yuvarlatılmış Dikdörtgen 4"/>
            <p:cNvSpPr/>
            <p:nvPr/>
          </p:nvSpPr>
          <p:spPr>
            <a:xfrm>
              <a:off x="-72828" y="-735454"/>
              <a:ext cx="8186732" cy="330008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lvl="0"/>
              <a:endParaRPr lang="tr-TR" sz="1400" b="1" dirty="0" smtClean="0"/>
            </a:p>
            <a:p>
              <a:pPr lvl="0"/>
              <a:r>
                <a:rPr lang="tr-TR" sz="1400" b="1" dirty="0" smtClean="0"/>
                <a:t>*Her iki okulun da 2 Patent,1 Faydalı Model Başvurusu olduğu,Tasarım Tescil ve Marka başvurusunun olmadığı </a:t>
              </a:r>
              <a:r>
                <a:rPr lang="tr-TR" sz="1400" b="1" dirty="0" smtClean="0"/>
                <a:t>görülmüştür</a:t>
              </a:r>
              <a:r>
                <a:rPr lang="tr-TR" sz="1400" b="1" dirty="0" smtClean="0"/>
                <a:t>. </a:t>
              </a:r>
            </a:p>
            <a:p>
              <a:pPr lvl="0"/>
              <a:r>
                <a:rPr lang="tr-TR" sz="1400" b="1" dirty="0" smtClean="0"/>
                <a:t>*Okul ortaklığında iki okulun logosunun çizimi kullanılarak tasarım tescil başvurusunun yapılması planlandı.</a:t>
              </a:r>
            </a:p>
            <a:p>
              <a:endParaRPr lang="tr-TR" sz="1400" dirty="0" smtClean="0"/>
            </a:p>
          </p:txBody>
        </p:sp>
      </p:grpSp>
      <p:sp>
        <p:nvSpPr>
          <p:cNvPr id="9" name="2 Başlık"/>
          <p:cNvSpPr txBox="1">
            <a:spLocks/>
          </p:cNvSpPr>
          <p:nvPr/>
        </p:nvSpPr>
        <p:spPr>
          <a:xfrm>
            <a:off x="428596" y="2500306"/>
            <a:ext cx="8229600" cy="369332"/>
          </a:xfrm>
          <a:prstGeom prst="rect">
            <a:avLst/>
          </a:prstGeom>
        </p:spPr>
        <p:style>
          <a:lnRef idx="2">
            <a:schemeClr val="accent1"/>
          </a:lnRef>
          <a:fillRef idx="1">
            <a:schemeClr val="lt1"/>
          </a:fillRef>
          <a:effectRef idx="0">
            <a:schemeClr val="accent1"/>
          </a:effectRef>
          <a:fontRef idx="minor">
            <a:schemeClr val="dk1"/>
          </a:fontRef>
        </p:style>
        <p:txBody>
          <a:bodyPr vert="horz" wrap="square" rtlCol="0" anchor="ctr">
            <a:spAutoFit/>
            <a:scene3d>
              <a:camera prst="orthographicFront"/>
              <a:lightRig rig="soft" dir="t"/>
            </a:scene3d>
            <a:sp3d prstMaterial="softEdge">
              <a:bevelT w="25400" h="25400"/>
            </a:sp3d>
          </a:bodyPr>
          <a:lstStyle/>
          <a:p>
            <a:pPr lvl="0" algn="ctr">
              <a:spcBef>
                <a:spcPct val="0"/>
              </a:spcBef>
            </a:pPr>
            <a:r>
              <a:rPr lang="tr-TR" b="1" dirty="0" smtClean="0">
                <a:effectLst>
                  <a:outerShdw blurRad="31750" dist="25400" dir="5400000" algn="tl" rotWithShape="0">
                    <a:srgbClr val="000000">
                      <a:alpha val="25000"/>
                    </a:srgbClr>
                  </a:outerShdw>
                </a:effectLst>
                <a:latin typeface="Times New Roman" pitchFamily="18" charset="0"/>
                <a:cs typeface="Times New Roman" pitchFamily="18" charset="0"/>
              </a:rPr>
              <a:t>Eğitimde iyi örnekler web sitesinin kullanımına Yönelik Planlamalar</a:t>
            </a:r>
          </a:p>
        </p:txBody>
      </p:sp>
      <p:grpSp>
        <p:nvGrpSpPr>
          <p:cNvPr id="10" name="9 Grup"/>
          <p:cNvGrpSpPr/>
          <p:nvPr/>
        </p:nvGrpSpPr>
        <p:grpSpPr>
          <a:xfrm>
            <a:off x="642910" y="3000372"/>
            <a:ext cx="8072494" cy="928694"/>
            <a:chOff x="-72828" y="-735454"/>
            <a:chExt cx="8229600" cy="3378660"/>
          </a:xfrm>
          <a:scene3d>
            <a:camera prst="orthographicFront"/>
            <a:lightRig rig="flat" dir="t"/>
          </a:scene3d>
        </p:grpSpPr>
        <p:sp>
          <p:nvSpPr>
            <p:cNvPr id="11" name="10 Yuvarlatılmış Dikdörtgen"/>
            <p:cNvSpPr/>
            <p:nvPr/>
          </p:nvSpPr>
          <p:spPr>
            <a:xfrm>
              <a:off x="-72828" y="-735454"/>
              <a:ext cx="8229600" cy="337866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12" name="Yuvarlatılmış Dikdörtgen 4"/>
            <p:cNvSpPr/>
            <p:nvPr/>
          </p:nvSpPr>
          <p:spPr>
            <a:xfrm>
              <a:off x="-72828" y="-735454"/>
              <a:ext cx="8186732" cy="330008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lvl="0"/>
              <a:endParaRPr lang="tr-TR" sz="1400" b="1" dirty="0" smtClean="0"/>
            </a:p>
            <a:p>
              <a:r>
                <a:rPr lang="tr-TR" sz="1400" b="1" dirty="0" smtClean="0"/>
                <a:t>* Ortak alanlarda gerçekleştirilen uygulamaların iyi uygulama örneklerin paylaşılması. (Topluma hizmet çalışmalarının paylaşılması. Sosyal sorumluluk projesi vb.)</a:t>
              </a:r>
              <a:endParaRPr lang="tr-TR" sz="1400" dirty="0" smtClean="0"/>
            </a:p>
            <a:p>
              <a:pPr lvl="0"/>
              <a:endParaRPr lang="tr-TR" sz="1400" b="1" dirty="0" smtClean="0"/>
            </a:p>
          </p:txBody>
        </p:sp>
      </p:grpSp>
      <p:sp>
        <p:nvSpPr>
          <p:cNvPr id="13" name="2 Başlık"/>
          <p:cNvSpPr txBox="1">
            <a:spLocks/>
          </p:cNvSpPr>
          <p:nvPr/>
        </p:nvSpPr>
        <p:spPr>
          <a:xfrm>
            <a:off x="500034" y="4429132"/>
            <a:ext cx="8229600" cy="369332"/>
          </a:xfrm>
          <a:prstGeom prst="rect">
            <a:avLst/>
          </a:prstGeom>
        </p:spPr>
        <p:style>
          <a:lnRef idx="2">
            <a:schemeClr val="accent1"/>
          </a:lnRef>
          <a:fillRef idx="1">
            <a:schemeClr val="lt1"/>
          </a:fillRef>
          <a:effectRef idx="0">
            <a:schemeClr val="accent1"/>
          </a:effectRef>
          <a:fontRef idx="minor">
            <a:schemeClr val="dk1"/>
          </a:fontRef>
        </p:style>
        <p:txBody>
          <a:bodyPr vert="horz" wrap="square" rtlCol="0" anchor="ctr">
            <a:spAutoFit/>
            <a:scene3d>
              <a:camera prst="orthographicFront"/>
              <a:lightRig rig="soft" dir="t"/>
            </a:scene3d>
            <a:sp3d prstMaterial="softEdge">
              <a:bevelT w="25400" h="25400"/>
            </a:sp3d>
          </a:bodyPr>
          <a:lstStyle/>
          <a:p>
            <a:pPr lvl="0" algn="ctr">
              <a:spcBef>
                <a:spcPct val="0"/>
              </a:spcBef>
            </a:pPr>
            <a:r>
              <a:rPr lang="tr-TR" b="1" dirty="0" smtClean="0">
                <a:effectLst>
                  <a:outerShdw blurRad="31750" dist="25400" dir="5400000" algn="tl" rotWithShape="0">
                    <a:srgbClr val="000000">
                      <a:alpha val="25000"/>
                    </a:srgbClr>
                  </a:outerShdw>
                </a:effectLst>
                <a:latin typeface="Times New Roman" pitchFamily="18" charset="0"/>
                <a:cs typeface="Times New Roman" pitchFamily="18" charset="0"/>
              </a:rPr>
              <a:t>Okul ortaklığının görünürlüğü ile ilgili Planlamalar</a:t>
            </a:r>
          </a:p>
        </p:txBody>
      </p:sp>
      <p:grpSp>
        <p:nvGrpSpPr>
          <p:cNvPr id="14" name="13 Grup"/>
          <p:cNvGrpSpPr/>
          <p:nvPr/>
        </p:nvGrpSpPr>
        <p:grpSpPr>
          <a:xfrm>
            <a:off x="642910" y="5072074"/>
            <a:ext cx="8072494" cy="928694"/>
            <a:chOff x="-72828" y="-735454"/>
            <a:chExt cx="8229600" cy="3378660"/>
          </a:xfrm>
          <a:scene3d>
            <a:camera prst="orthographicFront"/>
            <a:lightRig rig="flat" dir="t"/>
          </a:scene3d>
        </p:grpSpPr>
        <p:sp>
          <p:nvSpPr>
            <p:cNvPr id="15" name="14 Yuvarlatılmış Dikdörtgen"/>
            <p:cNvSpPr/>
            <p:nvPr/>
          </p:nvSpPr>
          <p:spPr>
            <a:xfrm>
              <a:off x="-72828" y="-735454"/>
              <a:ext cx="8229600" cy="337866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16" name="Yuvarlatılmış Dikdörtgen 4"/>
            <p:cNvSpPr/>
            <p:nvPr/>
          </p:nvSpPr>
          <p:spPr>
            <a:xfrm>
              <a:off x="-72828" y="-735454"/>
              <a:ext cx="8186732" cy="330008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lvl="0"/>
              <a:r>
                <a:rPr lang="tr-TR" sz="1400" b="1" dirty="0" smtClean="0"/>
                <a:t>Okul ortaklığı adı yazılarak okulun sitesinde yeni bir sekme açıldı. Yapılacak etkinliklerin ve görsellerin okul web sitelerinde paylaşılarak,görünürlüğün arttırılması hususunda karara varıldı.</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eylem planı ss.PNG"/>
          <p:cNvPicPr>
            <a:picLocks noGrp="1" noChangeAspect="1"/>
          </p:cNvPicPr>
          <p:nvPr>
            <p:ph idx="1"/>
          </p:nvPr>
        </p:nvPicPr>
        <p:blipFill>
          <a:blip r:embed="rId3"/>
          <a:stretch>
            <a:fillRect/>
          </a:stretch>
        </p:blipFill>
        <p:spPr>
          <a:xfrm>
            <a:off x="1142976" y="500042"/>
            <a:ext cx="6858048" cy="3651384"/>
          </a:xfrm>
        </p:spPr>
      </p:pic>
      <p:graphicFrame>
        <p:nvGraphicFramePr>
          <p:cNvPr id="7" name="6 Diyagram"/>
          <p:cNvGraphicFramePr/>
          <p:nvPr/>
        </p:nvGraphicFramePr>
        <p:xfrm>
          <a:off x="571472" y="4000504"/>
          <a:ext cx="8229600" cy="264320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6" name="5 Nesne"/>
          <p:cNvGraphicFramePr>
            <a:graphicFrameLocks/>
          </p:cNvGraphicFramePr>
          <p:nvPr/>
        </p:nvGraphicFramePr>
        <p:xfrm>
          <a:off x="7500958" y="857232"/>
          <a:ext cx="1047736" cy="928694"/>
        </p:xfrm>
        <a:graphic>
          <a:graphicData uri="http://schemas.openxmlformats.org/presentationml/2006/ole">
            <mc:AlternateContent xmlns:mc="http://schemas.openxmlformats.org/markup-compatibility/2006">
              <mc:Choice xmlns:v="urn:schemas-microsoft-com:vml" Requires="v">
                <p:oleObj spid="_x0000_s1046" name="PDF" r:id="rId9" imgW="0" imgH="0" progId="FoxitReader.Document">
                  <p:embed/>
                </p:oleObj>
              </mc:Choice>
              <mc:Fallback>
                <p:oleObj name="PDF" r:id="rId9" imgW="0" imgH="0" progId="FoxitReader.Document">
                  <p:embed/>
                  <p:pic>
                    <p:nvPicPr>
                      <p:cNvPr id="0" name="Rectangle 3"/>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7500958" y="857232"/>
                        <a:ext cx="1047736" cy="928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7 Metin kutusu"/>
          <p:cNvSpPr txBox="1"/>
          <p:nvPr/>
        </p:nvSpPr>
        <p:spPr>
          <a:xfrm>
            <a:off x="571472" y="142852"/>
            <a:ext cx="7929618"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b="1" dirty="0" smtClean="0">
                <a:latin typeface="Times New Roman" pitchFamily="18" charset="0"/>
                <a:cs typeface="Times New Roman" pitchFamily="18" charset="0"/>
              </a:rPr>
              <a:t>1-ORTAK </a:t>
            </a:r>
            <a:r>
              <a:rPr lang="tr-TR" b="1" dirty="0" smtClean="0">
                <a:latin typeface="Times New Roman" pitchFamily="18" charset="0"/>
                <a:cs typeface="Times New Roman" pitchFamily="18" charset="0"/>
              </a:rPr>
              <a:t>EYLEM PLANI HAZIRLANMASI</a:t>
            </a:r>
            <a:endParaRPr lang="tr-TR" b="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274638"/>
            <a:ext cx="8229600" cy="646331"/>
          </a:xfr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sz="1800" dirty="0" smtClean="0">
                <a:solidFill>
                  <a:schemeClr val="dk1"/>
                </a:solidFill>
                <a:latin typeface="Times New Roman" pitchFamily="18" charset="0"/>
                <a:ea typeface="+mn-ea"/>
                <a:cs typeface="Times New Roman" pitchFamily="18" charset="0"/>
              </a:rPr>
              <a:t>2-ÖĞRENME </a:t>
            </a:r>
            <a:r>
              <a:rPr lang="tr-TR" sz="1800" dirty="0" smtClean="0">
                <a:solidFill>
                  <a:schemeClr val="dk1"/>
                </a:solidFill>
                <a:latin typeface="Times New Roman" pitchFamily="18" charset="0"/>
                <a:ea typeface="+mn-ea"/>
                <a:cs typeface="Times New Roman" pitchFamily="18" charset="0"/>
              </a:rPr>
              <a:t>EKSİKLİKLERİ VE KAYIPLARININ TESPİTİ VE GİDERİLMESİ</a:t>
            </a:r>
          </a:p>
        </p:txBody>
      </p:sp>
      <p:grpSp>
        <p:nvGrpSpPr>
          <p:cNvPr id="4" name="3 Grup"/>
          <p:cNvGrpSpPr/>
          <p:nvPr/>
        </p:nvGrpSpPr>
        <p:grpSpPr>
          <a:xfrm>
            <a:off x="500034" y="1285860"/>
            <a:ext cx="8229600" cy="4000528"/>
            <a:chOff x="42834" y="-735455"/>
            <a:chExt cx="8229600" cy="3709902"/>
          </a:xfrm>
          <a:scene3d>
            <a:camera prst="orthographicFront"/>
            <a:lightRig rig="flat" dir="t"/>
          </a:scene3d>
        </p:grpSpPr>
        <p:sp>
          <p:nvSpPr>
            <p:cNvPr id="5" name="4 Yuvarlatılmış Dikdörtgen"/>
            <p:cNvSpPr/>
            <p:nvPr/>
          </p:nvSpPr>
          <p:spPr>
            <a:xfrm>
              <a:off x="42834" y="-735455"/>
              <a:ext cx="8229600" cy="3643653"/>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6" name="Yuvarlatılmış Dikdörtgen 4"/>
            <p:cNvSpPr/>
            <p:nvPr/>
          </p:nvSpPr>
          <p:spPr>
            <a:xfrm>
              <a:off x="120626" y="-735455"/>
              <a:ext cx="7988348" cy="370990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lvl="0"/>
              <a:r>
                <a:rPr lang="tr-TR" sz="1600" b="1" dirty="0" smtClean="0"/>
                <a:t>*</a:t>
              </a:r>
            </a:p>
            <a:p>
              <a:pPr lvl="0"/>
              <a:r>
                <a:rPr lang="tr-TR" sz="1600" b="1" dirty="0" smtClean="0"/>
                <a:t>öğrenme eksiklikleri ve kayıplarının tespiti için  9, </a:t>
              </a:r>
              <a:r>
                <a:rPr lang="tr-TR" sz="1600" b="1" dirty="0" smtClean="0"/>
                <a:t>10. Ve 11. sınıflar için </a:t>
              </a:r>
              <a:r>
                <a:rPr lang="tr-TR" sz="1600" b="1" dirty="0" smtClean="0"/>
                <a:t>belirli derslerden ünite  sonunda kazanım değerlendirme  sınavları ve analizleri  ve  9 ve 10.sınıflarda </a:t>
              </a:r>
              <a:r>
                <a:rPr lang="tr-TR" sz="1600" b="1" dirty="0" smtClean="0"/>
                <a:t>her dönem 2 11.sınıflarda 4 adet  tarama </a:t>
              </a:r>
              <a:r>
                <a:rPr lang="tr-TR" sz="1600" b="1" dirty="0" smtClean="0"/>
                <a:t>  sınav </a:t>
              </a:r>
              <a:r>
                <a:rPr lang="tr-TR" sz="1600" b="1" dirty="0" smtClean="0"/>
                <a:t>planlamaları yapıldı.</a:t>
              </a:r>
            </a:p>
            <a:p>
              <a:pPr lvl="0"/>
              <a:endParaRPr lang="tr-TR" sz="1600" b="1" dirty="0" smtClean="0"/>
            </a:p>
            <a:p>
              <a:pPr lvl="0"/>
              <a:r>
                <a:rPr lang="tr-TR" sz="1600" b="1" dirty="0" smtClean="0"/>
                <a:t>*Sınav analizleri sonuçlarının zümre bazında önce öğretmenlerin bireysel olarak daha sonra aylık zümre toplantılarında kümülatif olarak değerlendirilerek öğrenme kayıpları konusunda gerekli tedbirlerin alınması </a:t>
              </a:r>
              <a:r>
                <a:rPr lang="tr-TR" sz="1600" b="1" dirty="0" smtClean="0"/>
                <a:t>,(sınav </a:t>
              </a:r>
              <a:r>
                <a:rPr lang="tr-TR" sz="1600" b="1" dirty="0" smtClean="0"/>
                <a:t>analizleri ,deneme sınavları ,kavram tarama testi vb. ) planlama yapıldı. Belirli bir seviyeye ulaşamamış öğrencilerin eksik olduğu konu,kazanımlarla ilgili ders öğretmenlerinin öğrencilerin öğrenme kayıplarının giderilmesi konusunda </a:t>
              </a:r>
              <a:r>
                <a:rPr lang="tr-TR" sz="1600" b="1" dirty="0" smtClean="0"/>
                <a:t>KLAVUZ ÖĞRETMENLİK </a:t>
              </a:r>
              <a:r>
                <a:rPr lang="tr-TR" sz="1600" b="1" dirty="0" smtClean="0"/>
                <a:t>yapmaları hususunda planlama yapılmıştır.</a:t>
              </a:r>
            </a:p>
            <a:p>
              <a:pPr lvl="0" algn="l" defTabSz="711200" rtl="0">
                <a:lnSpc>
                  <a:spcPct val="90000"/>
                </a:lnSpc>
                <a:spcBef>
                  <a:spcPct val="0"/>
                </a:spcBef>
                <a:spcAft>
                  <a:spcPct val="35000"/>
                </a:spcAft>
              </a:pPr>
              <a:r>
                <a:rPr lang="tr-TR" sz="1600" b="1" kern="1200" dirty="0" smtClean="0"/>
                <a:t/>
              </a:r>
              <a:br>
                <a:rPr lang="tr-TR" sz="1600" b="1" kern="1200" dirty="0" smtClean="0"/>
              </a:br>
              <a:endParaRPr lang="tr-TR" sz="1600" b="1" kern="1200" dirty="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274638"/>
            <a:ext cx="8229600" cy="369332"/>
          </a:xfrm>
        </p:spPr>
        <p:style>
          <a:lnRef idx="2">
            <a:schemeClr val="accent1"/>
          </a:lnRef>
          <a:fillRef idx="1">
            <a:schemeClr val="lt1"/>
          </a:fillRef>
          <a:effectRef idx="0">
            <a:schemeClr val="accent1"/>
          </a:effectRef>
          <a:fontRef idx="minor">
            <a:schemeClr val="dk1"/>
          </a:fontRef>
        </p:style>
        <p:txBody>
          <a:bodyPr vert="horz" wrap="square" rtlCol="0" anchor="ctr">
            <a:spAutoFit/>
            <a:scene3d>
              <a:camera prst="orthographicFront"/>
              <a:lightRig rig="soft" dir="t"/>
            </a:scene3d>
            <a:sp3d prstMaterial="softEdge">
              <a:bevelT w="25400" h="25400"/>
            </a:sp3d>
          </a:bodyPr>
          <a:lstStyle/>
          <a:p>
            <a:pPr algn="ctr"/>
            <a:r>
              <a:rPr lang="tr-TR" sz="1800" dirty="0" smtClean="0">
                <a:solidFill>
                  <a:schemeClr val="dk1"/>
                </a:solidFill>
                <a:latin typeface="Times New Roman" pitchFamily="18" charset="0"/>
                <a:ea typeface="+mn-ea"/>
                <a:cs typeface="Times New Roman" pitchFamily="18" charset="0"/>
              </a:rPr>
              <a:t>3-AKADEMİK </a:t>
            </a:r>
            <a:r>
              <a:rPr lang="tr-TR" sz="1800" dirty="0" smtClean="0">
                <a:solidFill>
                  <a:schemeClr val="dk1"/>
                </a:solidFill>
                <a:latin typeface="Times New Roman" pitchFamily="18" charset="0"/>
                <a:ea typeface="+mn-ea"/>
                <a:cs typeface="Times New Roman" pitchFamily="18" charset="0"/>
              </a:rPr>
              <a:t>BAŞARIYI ARTTIRMAYA YÖNELİK PLANLAMALAR</a:t>
            </a:r>
          </a:p>
        </p:txBody>
      </p:sp>
      <p:grpSp>
        <p:nvGrpSpPr>
          <p:cNvPr id="5" name="4 Grup"/>
          <p:cNvGrpSpPr/>
          <p:nvPr/>
        </p:nvGrpSpPr>
        <p:grpSpPr>
          <a:xfrm>
            <a:off x="500034" y="857232"/>
            <a:ext cx="8229600" cy="5357850"/>
            <a:chOff x="0" y="-735455"/>
            <a:chExt cx="8229600" cy="3378661"/>
          </a:xfrm>
          <a:scene3d>
            <a:camera prst="orthographicFront"/>
            <a:lightRig rig="flat" dir="t"/>
          </a:scene3d>
        </p:grpSpPr>
        <p:sp>
          <p:nvSpPr>
            <p:cNvPr id="6" name="5 Yuvarlatılmış Dikdörtgen"/>
            <p:cNvSpPr/>
            <p:nvPr/>
          </p:nvSpPr>
          <p:spPr>
            <a:xfrm>
              <a:off x="0" y="-735454"/>
              <a:ext cx="8229600" cy="337866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7" name="Yuvarlatılmış Dikdörtgen 4"/>
            <p:cNvSpPr/>
            <p:nvPr/>
          </p:nvSpPr>
          <p:spPr>
            <a:xfrm>
              <a:off x="120626" y="-735455"/>
              <a:ext cx="7988348" cy="3258034"/>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r>
                <a:rPr lang="tr-TR" sz="1600" b="1" dirty="0" smtClean="0"/>
                <a:t>*Çevrimiçi dijital ortamda zümre öğretmenleri tarafından ortak </a:t>
              </a:r>
              <a:r>
                <a:rPr lang="tr-TR" sz="1600" b="1" dirty="0" smtClean="0"/>
                <a:t> paylaşım gurubu oluşturularak derslerde kullanılan materyallerin ve ders içeriklerinin bu ortak grupta paylaşılmasına karar verildi.  Soru </a:t>
              </a:r>
              <a:r>
                <a:rPr lang="tr-TR" sz="1600" b="1" dirty="0" smtClean="0"/>
                <a:t>havuzu kuruldu. (ortak sınav, ortak soru ve materyal havuzu, ortak yıllık plan ve ders planı hazırlama ve uygulama)</a:t>
              </a:r>
            </a:p>
            <a:p>
              <a:r>
                <a:rPr lang="tr-TR" sz="1600" b="1" dirty="0" smtClean="0"/>
                <a:t>*Ortak eğitim ortamlarının (kütüphane, laboratuar vb.) etkili kullanımına yönelik materyal temini konusunda planlamalar yapıldı.</a:t>
              </a:r>
            </a:p>
            <a:p>
              <a:endParaRPr lang="tr-TR" sz="1600" b="1" dirty="0" smtClean="0"/>
            </a:p>
            <a:p>
              <a:r>
                <a:rPr lang="tr-TR" sz="1600" b="1" dirty="0" smtClean="0"/>
                <a:t>*Hakan Sevim Fen Lisesi’nde Rehberlik Öğretmeni bulunmaması sebebiyle Aziz Atik Fen Lisesi Rehberlik öğretmenlerinin çevrimiçi eğitimler düzenleyerek öncelikle 12. sınıflar olmak üzere akademik başarıyı arttırmaya yönelik seminer verilmesi planlanmıştır.</a:t>
              </a:r>
            </a:p>
            <a:p>
              <a:endParaRPr lang="tr-TR" sz="1600" b="1" dirty="0" smtClean="0"/>
            </a:p>
            <a:p>
              <a:r>
                <a:rPr lang="tr-TR" sz="1600" b="1" dirty="0" smtClean="0"/>
                <a:t>*Ortak zümre başkanlarının</a:t>
              </a:r>
              <a:r>
                <a:rPr lang="tr-TR" sz="1600" b="1" dirty="0" smtClean="0"/>
                <a:t>, etkili olduğunu </a:t>
              </a:r>
              <a:r>
                <a:rPr lang="tr-TR" sz="1600" b="1" dirty="0" err="1" smtClean="0"/>
                <a:t>düşündükler</a:t>
              </a:r>
              <a:r>
                <a:rPr lang="tr-TR" sz="1600" b="1" dirty="0" smtClean="0"/>
                <a:t> </a:t>
              </a:r>
              <a:r>
                <a:rPr lang="tr-TR" sz="1600" b="1" dirty="0" smtClean="0"/>
                <a:t>uygulamaların ve çalışmaların paylaşılması</a:t>
              </a:r>
              <a:r>
                <a:rPr lang="tr-TR" sz="1600" b="1" dirty="0" smtClean="0"/>
                <a:t>, bu </a:t>
              </a:r>
              <a:r>
                <a:rPr lang="tr-TR" sz="1600" b="1" dirty="0" smtClean="0"/>
                <a:t>çalışmaların uygulanması ve etkililiğinin değerlendirilmesi konusunda planlamalar yapılmıştır.</a:t>
              </a:r>
            </a:p>
            <a:p>
              <a:endParaRPr lang="tr-TR" sz="1600" dirty="0"/>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57200" y="228472"/>
            <a:ext cx="8229600" cy="461665"/>
          </a:xfrm>
        </p:spPr>
        <p:style>
          <a:lnRef idx="2">
            <a:schemeClr val="accent1"/>
          </a:lnRef>
          <a:fillRef idx="1">
            <a:schemeClr val="lt1"/>
          </a:fillRef>
          <a:effectRef idx="0">
            <a:schemeClr val="accent1"/>
          </a:effectRef>
          <a:fontRef idx="minor">
            <a:schemeClr val="dk1"/>
          </a:fontRef>
        </p:style>
        <p:txBody>
          <a:bodyPr vert="horz" wrap="square" rtlCol="0" anchor="ctr">
            <a:spAutoFit/>
            <a:scene3d>
              <a:camera prst="orthographicFront"/>
              <a:lightRig rig="soft" dir="t"/>
            </a:scene3d>
            <a:sp3d prstMaterial="softEdge">
              <a:bevelT w="25400" h="25400"/>
            </a:sp3d>
          </a:bodyPr>
          <a:lstStyle/>
          <a:p>
            <a:pPr algn="ctr"/>
            <a:r>
              <a:rPr lang="tr-TR" sz="2400" dirty="0" smtClean="0">
                <a:solidFill>
                  <a:schemeClr val="dk1"/>
                </a:solidFill>
                <a:latin typeface="Times New Roman" pitchFamily="18" charset="0"/>
                <a:ea typeface="+mn-ea"/>
                <a:cs typeface="Times New Roman" pitchFamily="18" charset="0"/>
              </a:rPr>
              <a:t>4-Meslektaş </a:t>
            </a:r>
            <a:r>
              <a:rPr lang="tr-TR" sz="2400" dirty="0" smtClean="0">
                <a:solidFill>
                  <a:schemeClr val="dk1"/>
                </a:solidFill>
                <a:latin typeface="Times New Roman" pitchFamily="18" charset="0"/>
                <a:ea typeface="+mn-ea"/>
                <a:cs typeface="Times New Roman" pitchFamily="18" charset="0"/>
              </a:rPr>
              <a:t>öğrenmeleri </a:t>
            </a:r>
          </a:p>
        </p:txBody>
      </p:sp>
      <p:grpSp>
        <p:nvGrpSpPr>
          <p:cNvPr id="4" name="3 Grup"/>
          <p:cNvGrpSpPr/>
          <p:nvPr/>
        </p:nvGrpSpPr>
        <p:grpSpPr>
          <a:xfrm>
            <a:off x="571472" y="928670"/>
            <a:ext cx="8072494" cy="5357848"/>
            <a:chOff x="0" y="-735454"/>
            <a:chExt cx="8229600" cy="3378660"/>
          </a:xfrm>
          <a:scene3d>
            <a:camera prst="orthographicFront"/>
            <a:lightRig rig="flat" dir="t"/>
          </a:scene3d>
        </p:grpSpPr>
        <p:sp>
          <p:nvSpPr>
            <p:cNvPr id="5" name="4 Yuvarlatılmış Dikdörtgen"/>
            <p:cNvSpPr/>
            <p:nvPr/>
          </p:nvSpPr>
          <p:spPr>
            <a:xfrm>
              <a:off x="0" y="-735454"/>
              <a:ext cx="8229600" cy="337866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6" name="Yuvarlatılmış Dikdörtgen 4"/>
            <p:cNvSpPr/>
            <p:nvPr/>
          </p:nvSpPr>
          <p:spPr>
            <a:xfrm>
              <a:off x="1" y="-645357"/>
              <a:ext cx="8186732" cy="3212984"/>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lvl="0"/>
              <a:r>
                <a:rPr lang="tr-TR" sz="1400" b="1" dirty="0" smtClean="0"/>
                <a:t>*</a:t>
              </a:r>
              <a:r>
                <a:rPr lang="tr-TR" sz="1400" b="1" dirty="0" smtClean="0">
                  <a:solidFill>
                    <a:srgbClr val="FF0000"/>
                  </a:solidFill>
                </a:rPr>
                <a:t>Öğretmenlere yönelik </a:t>
              </a:r>
              <a:r>
                <a:rPr lang="tr-TR" sz="1400" b="1" dirty="0" smtClean="0"/>
                <a:t>ortak eğitim olarak </a:t>
              </a:r>
              <a:r>
                <a:rPr lang="tr-TR" sz="1400" b="1" dirty="0" smtClean="0"/>
                <a:t>Alanında uzman kişilerce eğitimde yeni yaklaşımlar ve proje yazma konusunda her iki okulun öğretmenlerinin çevrim içi eğitim alması planlandı</a:t>
              </a:r>
              <a:endParaRPr lang="tr-TR" sz="1400" b="1" dirty="0" smtClean="0"/>
            </a:p>
            <a:p>
              <a:pPr lvl="0"/>
              <a:endParaRPr lang="tr-TR" sz="1400" b="1" dirty="0" smtClean="0"/>
            </a:p>
            <a:p>
              <a:pPr lvl="0"/>
              <a:r>
                <a:rPr lang="tr-TR" sz="1400" b="1" dirty="0" smtClean="0"/>
                <a:t>*</a:t>
              </a:r>
              <a:r>
                <a:rPr lang="tr-TR" sz="1400" b="1" dirty="0" smtClean="0">
                  <a:solidFill>
                    <a:srgbClr val="FF0000"/>
                  </a:solidFill>
                </a:rPr>
                <a:t>Zümre </a:t>
              </a:r>
              <a:r>
                <a:rPr lang="tr-TR" sz="1400" b="1" dirty="0" err="1" smtClean="0">
                  <a:solidFill>
                    <a:srgbClr val="FF0000"/>
                  </a:solidFill>
                </a:rPr>
                <a:t>WhatsApp</a:t>
              </a:r>
              <a:r>
                <a:rPr lang="tr-TR" sz="1400" b="1" dirty="0" smtClean="0">
                  <a:solidFill>
                    <a:srgbClr val="FF0000"/>
                  </a:solidFill>
                </a:rPr>
                <a:t> grupları </a:t>
              </a:r>
              <a:r>
                <a:rPr lang="tr-TR" sz="1400" b="1" dirty="0" smtClean="0"/>
                <a:t>oluşturularak öğretmenler arası iş birliği ve tecrübe aktarımına yönelik yazılı/ görsel/ dijital materyal ve kaynakların paylaşımı(bilgi ve tecrübe paylaşım grupları, ders izleme vb.) planlaması yapıldı.</a:t>
              </a:r>
            </a:p>
            <a:p>
              <a:pPr lvl="0"/>
              <a:endParaRPr lang="tr-TR" sz="1400" b="1" dirty="0" smtClean="0"/>
            </a:p>
            <a:p>
              <a:pPr lvl="0"/>
              <a:r>
                <a:rPr lang="tr-TR" sz="1400" b="1" dirty="0" smtClean="0"/>
                <a:t>*Ortak okul koordinatörleri belirlendi.( </a:t>
              </a:r>
              <a:r>
                <a:rPr lang="tr-TR" sz="1400" b="1" dirty="0" smtClean="0">
                  <a:solidFill>
                    <a:srgbClr val="FF0000"/>
                  </a:solidFill>
                </a:rPr>
                <a:t>Can Dursun </a:t>
              </a:r>
              <a:r>
                <a:rPr lang="tr-TR" sz="1400" b="1" dirty="0" err="1" smtClean="0">
                  <a:solidFill>
                    <a:srgbClr val="FF0000"/>
                  </a:solidFill>
                </a:rPr>
                <a:t>Çebi</a:t>
              </a:r>
              <a:r>
                <a:rPr lang="tr-TR" sz="1400" b="1" dirty="0" smtClean="0">
                  <a:solidFill>
                    <a:srgbClr val="FF0000"/>
                  </a:solidFill>
                </a:rPr>
                <a:t>- Yasemin </a:t>
              </a:r>
              <a:r>
                <a:rPr lang="tr-TR" sz="1400" b="1" dirty="0" err="1" smtClean="0">
                  <a:solidFill>
                    <a:srgbClr val="FF0000"/>
                  </a:solidFill>
                </a:rPr>
                <a:t>Atlay</a:t>
              </a:r>
              <a:r>
                <a:rPr lang="tr-TR" sz="1400" b="1" dirty="0" smtClean="0">
                  <a:solidFill>
                    <a:srgbClr val="FF0000"/>
                  </a:solidFill>
                </a:rPr>
                <a:t>)</a:t>
              </a:r>
              <a:endParaRPr lang="tr-TR" sz="1400" b="1" dirty="0" smtClean="0">
                <a:solidFill>
                  <a:srgbClr val="FF0000"/>
                </a:solidFill>
              </a:endParaRPr>
            </a:p>
            <a:p>
              <a:pPr lvl="0"/>
              <a:endParaRPr lang="tr-TR" sz="1400" b="1" dirty="0" smtClean="0"/>
            </a:p>
            <a:p>
              <a:pPr lvl="0"/>
              <a:r>
                <a:rPr lang="tr-TR" sz="1400" b="1" dirty="0" smtClean="0">
                  <a:solidFill>
                    <a:srgbClr val="0070C0"/>
                  </a:solidFill>
                </a:rPr>
                <a:t>*Ortak zümre başkanları </a:t>
              </a:r>
              <a:r>
                <a:rPr lang="tr-TR" sz="1400" b="1" dirty="0" smtClean="0">
                  <a:solidFill>
                    <a:srgbClr val="0070C0"/>
                  </a:solidFill>
                </a:rPr>
                <a:t>belirlendi</a:t>
              </a:r>
              <a:r>
                <a:rPr lang="tr-TR" sz="1400" b="1" dirty="0" smtClean="0"/>
                <a:t>. Zümre </a:t>
              </a:r>
              <a:r>
                <a:rPr lang="tr-TR" sz="1400" b="1" dirty="0" smtClean="0"/>
                <a:t>çalışmalarının etkinliğine yönelik paylaşım grupları oluşturuldu. </a:t>
              </a:r>
              <a:endParaRPr lang="tr-TR" sz="1400" b="1" dirty="0" smtClean="0"/>
            </a:p>
            <a:p>
              <a:pPr lvl="0"/>
              <a:endParaRPr lang="tr-TR" sz="1400" b="1" dirty="0" smtClean="0">
                <a:solidFill>
                  <a:srgbClr val="FF0000"/>
                </a:solidFill>
              </a:endParaRPr>
            </a:p>
            <a:p>
              <a:pPr lvl="0"/>
              <a:r>
                <a:rPr lang="tr-TR" sz="1400" b="1" dirty="0" smtClean="0">
                  <a:solidFill>
                    <a:srgbClr val="FF0000"/>
                  </a:solidFill>
                </a:rPr>
                <a:t>*Okul </a:t>
              </a:r>
              <a:r>
                <a:rPr lang="tr-TR" sz="1400" b="1" dirty="0" smtClean="0">
                  <a:solidFill>
                    <a:srgbClr val="FF0000"/>
                  </a:solidFill>
                </a:rPr>
                <a:t>yönetimi, </a:t>
              </a:r>
              <a:r>
                <a:rPr lang="tr-TR" sz="1400" b="1" dirty="0" smtClean="0"/>
                <a:t>öğretmenler ve okullar arasında koordinasyonunu, yapılacak olan faaliyetlerin yürütülmesini ve takibini sağlayacaktır.</a:t>
              </a:r>
            </a:p>
            <a:p>
              <a:endParaRPr lang="tr-TR" sz="1600" dirty="0">
                <a:latin typeface="Times New Roman" pitchFamily="18" charset="0"/>
                <a:cs typeface="Times New Roman" pitchFamily="18" charset="0"/>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Başlık"/>
          <p:cNvSpPr>
            <a:spLocks noGrp="1"/>
          </p:cNvSpPr>
          <p:nvPr>
            <p:ph type="title"/>
          </p:nvPr>
        </p:nvSpPr>
        <p:spPr>
          <a:xfrm>
            <a:off x="457200" y="274638"/>
            <a:ext cx="8229600" cy="369332"/>
          </a:xfrm>
        </p:spPr>
        <p:style>
          <a:lnRef idx="2">
            <a:schemeClr val="accent1"/>
          </a:lnRef>
          <a:fillRef idx="1">
            <a:schemeClr val="lt1"/>
          </a:fillRef>
          <a:effectRef idx="0">
            <a:schemeClr val="accent1"/>
          </a:effectRef>
          <a:fontRef idx="minor">
            <a:schemeClr val="dk1"/>
          </a:fontRef>
        </p:style>
        <p:txBody>
          <a:bodyPr vert="horz" wrap="square" rtlCol="0" anchor="ctr">
            <a:spAutoFit/>
            <a:scene3d>
              <a:camera prst="orthographicFront"/>
              <a:lightRig rig="soft" dir="t"/>
            </a:scene3d>
            <a:sp3d prstMaterial="softEdge">
              <a:bevelT w="25400" h="25400"/>
            </a:sp3d>
          </a:bodyPr>
          <a:lstStyle/>
          <a:p>
            <a:pPr algn="ctr"/>
            <a:r>
              <a:rPr lang="tr-TR" sz="1800" dirty="0" smtClean="0">
                <a:solidFill>
                  <a:schemeClr val="dk1"/>
                </a:solidFill>
                <a:latin typeface="Times New Roman" pitchFamily="18" charset="0"/>
                <a:ea typeface="+mn-ea"/>
                <a:cs typeface="Times New Roman" pitchFamily="18" charset="0"/>
              </a:rPr>
              <a:t>5-YKS’ye </a:t>
            </a:r>
            <a:r>
              <a:rPr lang="tr-TR" sz="1800" dirty="0" smtClean="0">
                <a:solidFill>
                  <a:schemeClr val="dk1"/>
                </a:solidFill>
                <a:latin typeface="Times New Roman" pitchFamily="18" charset="0"/>
                <a:ea typeface="+mn-ea"/>
                <a:cs typeface="Times New Roman" pitchFamily="18" charset="0"/>
              </a:rPr>
              <a:t>Yönelik Planlamalar</a:t>
            </a:r>
          </a:p>
        </p:txBody>
      </p:sp>
      <p:grpSp>
        <p:nvGrpSpPr>
          <p:cNvPr id="5" name="4 Grup"/>
          <p:cNvGrpSpPr/>
          <p:nvPr/>
        </p:nvGrpSpPr>
        <p:grpSpPr>
          <a:xfrm>
            <a:off x="571472" y="1071546"/>
            <a:ext cx="8572528" cy="5093758"/>
            <a:chOff x="0" y="-735454"/>
            <a:chExt cx="8229600" cy="3725943"/>
          </a:xfrm>
          <a:scene3d>
            <a:camera prst="orthographicFront"/>
            <a:lightRig rig="flat" dir="t"/>
          </a:scene3d>
        </p:grpSpPr>
        <p:sp>
          <p:nvSpPr>
            <p:cNvPr id="6" name="5 Yuvarlatılmış Dikdörtgen"/>
            <p:cNvSpPr/>
            <p:nvPr/>
          </p:nvSpPr>
          <p:spPr>
            <a:xfrm>
              <a:off x="0" y="-735454"/>
              <a:ext cx="8229600" cy="337866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7" name="Yuvarlatılmış Dikdörtgen 4"/>
            <p:cNvSpPr/>
            <p:nvPr/>
          </p:nvSpPr>
          <p:spPr>
            <a:xfrm>
              <a:off x="1" y="-645357"/>
              <a:ext cx="8186732" cy="363584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r>
                <a:rPr lang="tr-TR" sz="1400" b="1" dirty="0" smtClean="0"/>
                <a:t>*</a:t>
              </a:r>
              <a:r>
                <a:rPr lang="tr-TR" sz="1400" b="1" dirty="0" smtClean="0">
                  <a:solidFill>
                    <a:srgbClr val="FF0000"/>
                  </a:solidFill>
                </a:rPr>
                <a:t>Her iki </a:t>
              </a:r>
              <a:r>
                <a:rPr lang="tr-TR" sz="1400" b="1" dirty="0" smtClean="0">
                  <a:solidFill>
                    <a:srgbClr val="FF0000"/>
                  </a:solidFill>
                </a:rPr>
                <a:t>okulun da </a:t>
              </a:r>
              <a:r>
                <a:rPr lang="tr-TR" sz="1400" b="1" dirty="0" smtClean="0"/>
                <a:t>2022 YKS analizi yapıldığı,stratejik planlar doğrultusunda bir önceki yıl yerleştirme başarısının bir sonraki yıla göre % 5 arttırılması hedef olarak belirlendi. </a:t>
              </a:r>
            </a:p>
            <a:p>
              <a:endParaRPr lang="tr-TR" sz="1400" b="1" dirty="0" smtClean="0"/>
            </a:p>
            <a:p>
              <a:r>
                <a:rPr lang="tr-TR" sz="1400" b="1" dirty="0" smtClean="0">
                  <a:solidFill>
                    <a:srgbClr val="FF0000"/>
                  </a:solidFill>
                </a:rPr>
                <a:t>*Yükseköğretime </a:t>
              </a:r>
              <a:r>
                <a:rPr lang="tr-TR" sz="1400" b="1" dirty="0" smtClean="0"/>
                <a:t>geçiş sınavlarına hazırlık sürecinde ocak ayına kadar her </a:t>
              </a:r>
              <a:r>
                <a:rPr lang="tr-TR" sz="1400" b="1" dirty="0" smtClean="0"/>
                <a:t>hafta bir </a:t>
              </a:r>
              <a:r>
                <a:rPr lang="tr-TR" sz="1400" b="1" dirty="0" smtClean="0"/>
                <a:t>TYT sınavı </a:t>
              </a:r>
              <a:r>
                <a:rPr lang="tr-TR" sz="1400" b="1" dirty="0" smtClean="0"/>
                <a:t>olmak, </a:t>
              </a:r>
              <a:r>
                <a:rPr lang="tr-TR" sz="1400" b="1" dirty="0" smtClean="0"/>
                <a:t>Ocak ayından itibaren </a:t>
              </a:r>
              <a:r>
                <a:rPr lang="tr-TR" sz="1400" b="1" dirty="0" smtClean="0"/>
                <a:t> her hafta  </a:t>
              </a:r>
              <a:r>
                <a:rPr lang="tr-TR" sz="1400" b="1" dirty="0" err="1" smtClean="0"/>
                <a:t>brer</a:t>
              </a:r>
              <a:r>
                <a:rPr lang="tr-TR" sz="1400" b="1" dirty="0" smtClean="0"/>
                <a:t> tane TYT- </a:t>
              </a:r>
              <a:r>
                <a:rPr lang="tr-TR" sz="1400" b="1" dirty="0" smtClean="0"/>
                <a:t>AYT deneme sınavı yapılması kararlaştırıldı.</a:t>
              </a:r>
            </a:p>
            <a:p>
              <a:endParaRPr lang="tr-TR" sz="1400" b="1" dirty="0" smtClean="0"/>
            </a:p>
            <a:p>
              <a:r>
                <a:rPr lang="tr-TR" sz="1400" b="1" dirty="0" smtClean="0">
                  <a:solidFill>
                    <a:srgbClr val="FF0000"/>
                  </a:solidFill>
                </a:rPr>
                <a:t>*12. Sınıf öğrencilerine yönelik </a:t>
              </a:r>
              <a:r>
                <a:rPr lang="tr-TR" sz="1400" b="1" dirty="0" smtClean="0"/>
                <a:t>rehberlik servisi çalışmaları planlandı</a:t>
              </a:r>
              <a:r>
                <a:rPr lang="tr-TR" sz="1400" b="1" dirty="0" smtClean="0"/>
                <a:t>.(kariyer planlama, meslek tanıtımı, zaman planlaması </a:t>
              </a:r>
              <a:r>
                <a:rPr lang="tr-TR" sz="1400" b="1" dirty="0" err="1" smtClean="0"/>
                <a:t>vb</a:t>
              </a:r>
              <a:r>
                <a:rPr lang="tr-TR" sz="1400" b="1" dirty="0" smtClean="0"/>
                <a:t>) </a:t>
              </a:r>
              <a:r>
                <a:rPr lang="tr-TR" sz="1400" b="1" dirty="0" smtClean="0"/>
                <a:t>Kurumların birbirine çok uzak olması sebebiyle yapılacak etkinliklerin çevrimiçi platformlardan yapılması kararı alındı</a:t>
              </a:r>
              <a:r>
                <a:rPr lang="tr-TR" sz="1400" b="1" dirty="0" smtClean="0"/>
                <a:t>.</a:t>
              </a:r>
            </a:p>
            <a:p>
              <a:endParaRPr lang="tr-TR" sz="1400" b="1" dirty="0"/>
            </a:p>
            <a:p>
              <a:r>
                <a:rPr lang="tr-TR" sz="1400" b="1" dirty="0" smtClean="0"/>
                <a:t>*12.Sınıf öğrencilerinden akademik başarısı yüksek olan bir öğrencimizin Burdur Karamanlı Hakan Sevim Fen lisesinde okuyan 12.sınıf öğrencilerinden gönüllü olanlara çevrim içi YKS ye nasıl hazırlanıyorum diye deneyimlerini aktarması kararı alındı</a:t>
              </a:r>
            </a:p>
            <a:p>
              <a:r>
                <a:rPr lang="tr-TR" sz="1400" b="1" dirty="0" smtClean="0"/>
                <a:t>*Her ay bir öğretmenimizin ders anlatımına çevrim içi  olarak  diğer okuldan derse katılımının sağlanması </a:t>
              </a:r>
              <a:endParaRPr lang="tr-TR" sz="1400" b="1" dirty="0" smtClean="0"/>
            </a:p>
            <a:p>
              <a:endParaRPr lang="tr-TR" sz="1400" b="1" dirty="0" smtClean="0"/>
            </a:p>
            <a:p>
              <a:endParaRPr lang="tr-TR" sz="1400" b="1" dirty="0" smtClean="0"/>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Başlık"/>
          <p:cNvSpPr>
            <a:spLocks noGrp="1"/>
          </p:cNvSpPr>
          <p:nvPr>
            <p:ph type="title"/>
          </p:nvPr>
        </p:nvSpPr>
        <p:spPr>
          <a:xfrm>
            <a:off x="457200" y="197695"/>
            <a:ext cx="8229600" cy="523220"/>
          </a:xfrm>
        </p:spPr>
        <p:style>
          <a:lnRef idx="2">
            <a:schemeClr val="accent1"/>
          </a:lnRef>
          <a:fillRef idx="1">
            <a:schemeClr val="lt1"/>
          </a:fillRef>
          <a:effectRef idx="0">
            <a:schemeClr val="accent1"/>
          </a:effectRef>
          <a:fontRef idx="minor">
            <a:schemeClr val="dk1"/>
          </a:fontRef>
        </p:style>
        <p:txBody>
          <a:bodyPr vert="horz" wrap="square" rtlCol="0" anchor="ctr">
            <a:spAutoFit/>
            <a:scene3d>
              <a:camera prst="orthographicFront"/>
              <a:lightRig rig="soft" dir="t"/>
            </a:scene3d>
            <a:sp3d prstMaterial="softEdge">
              <a:bevelT w="25400" h="25400"/>
            </a:sp3d>
          </a:bodyPr>
          <a:lstStyle/>
          <a:p>
            <a:pPr algn="ctr"/>
            <a:r>
              <a:rPr lang="tr-TR" sz="2800" dirty="0" smtClean="0">
                <a:solidFill>
                  <a:schemeClr val="dk1"/>
                </a:solidFill>
                <a:latin typeface="Times New Roman" pitchFamily="18" charset="0"/>
                <a:ea typeface="+mn-ea"/>
                <a:cs typeface="Times New Roman" pitchFamily="18" charset="0"/>
              </a:rPr>
              <a:t>6-Yardımcı </a:t>
            </a:r>
            <a:r>
              <a:rPr lang="tr-TR" sz="2800" dirty="0" smtClean="0">
                <a:solidFill>
                  <a:schemeClr val="dk1"/>
                </a:solidFill>
                <a:latin typeface="Times New Roman" pitchFamily="18" charset="0"/>
                <a:ea typeface="+mn-ea"/>
                <a:cs typeface="Times New Roman" pitchFamily="18" charset="0"/>
              </a:rPr>
              <a:t>Kaynaklar</a:t>
            </a:r>
          </a:p>
        </p:txBody>
      </p:sp>
      <p:grpSp>
        <p:nvGrpSpPr>
          <p:cNvPr id="5" name="4 Grup"/>
          <p:cNvGrpSpPr/>
          <p:nvPr/>
        </p:nvGrpSpPr>
        <p:grpSpPr>
          <a:xfrm>
            <a:off x="571472" y="1071546"/>
            <a:ext cx="8072494" cy="5143536"/>
            <a:chOff x="0" y="-735454"/>
            <a:chExt cx="8229600" cy="3378660"/>
          </a:xfrm>
          <a:scene3d>
            <a:camera prst="orthographicFront"/>
            <a:lightRig rig="flat" dir="t"/>
          </a:scene3d>
        </p:grpSpPr>
        <p:sp>
          <p:nvSpPr>
            <p:cNvPr id="6" name="5 Yuvarlatılmış Dikdörtgen"/>
            <p:cNvSpPr/>
            <p:nvPr/>
          </p:nvSpPr>
          <p:spPr>
            <a:xfrm>
              <a:off x="0" y="-735454"/>
              <a:ext cx="8229600" cy="3378660"/>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7" name="Yuvarlatılmış Dikdörtgen 4"/>
            <p:cNvSpPr/>
            <p:nvPr/>
          </p:nvSpPr>
          <p:spPr>
            <a:xfrm>
              <a:off x="1" y="-645357"/>
              <a:ext cx="8186732" cy="3212984"/>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lvl="0"/>
              <a:r>
                <a:rPr lang="tr-TR" sz="1400" b="1" dirty="0" smtClean="0"/>
                <a:t>“3 Adım TYT, AYT, YDT” soru bankaları, mobil uygulamalar, beceri temelli kitaplar, kavram öğretimi çalışmaları ve diğer kaynaklar konusunda:</a:t>
              </a:r>
            </a:p>
            <a:p>
              <a:pPr lvl="0"/>
              <a:endParaRPr lang="tr-TR" sz="1400" b="1" dirty="0" smtClean="0"/>
            </a:p>
            <a:p>
              <a:pPr marL="0" lvl="1"/>
              <a:r>
                <a:rPr lang="tr-TR" sz="1400" b="1" dirty="0" smtClean="0"/>
                <a:t>*Kaynakların okullarınıza ulaştırılması konusunda herhangi bir sıkıntı yaşanmamıştır.</a:t>
              </a:r>
            </a:p>
            <a:p>
              <a:pPr marL="0" lvl="1"/>
              <a:endParaRPr lang="tr-TR" sz="1400" b="1" dirty="0" smtClean="0"/>
            </a:p>
            <a:p>
              <a:pPr marL="0" lvl="1"/>
              <a:r>
                <a:rPr lang="tr-TR" sz="1400" b="1" dirty="0" smtClean="0"/>
                <a:t>*Kaynak kitapların içerik olarak çok destekleyici olduğu fakat tarama soruların ünite bazlı olmasının daha destekleyici olabileceği öğretmenler tarafından paylaşılmıştır.</a:t>
              </a:r>
            </a:p>
            <a:p>
              <a:pPr marL="0" lvl="1"/>
              <a:endParaRPr lang="tr-TR" sz="1400" b="1" dirty="0" smtClean="0"/>
            </a:p>
            <a:p>
              <a:pPr marL="0" lvl="1"/>
              <a:r>
                <a:rPr lang="tr-TR" sz="1400" b="1" dirty="0" smtClean="0"/>
                <a:t>*2022 YKS sınavına giren öğrencilerle yapılan görüşmelerde yardımcı kitapların sınav sorularıyla paralel olduğu,bu anlamda kaynakların kendilerine çok fazla katkısı olduğu yönünde dönütler alınmıştır.</a:t>
              </a:r>
            </a:p>
            <a:p>
              <a:pPr marL="0" lvl="1"/>
              <a:endParaRPr lang="tr-TR" sz="1400" b="1" dirty="0" smtClean="0"/>
            </a:p>
            <a:p>
              <a:pPr marL="0" lvl="1"/>
              <a:r>
                <a:rPr lang="tr-TR" sz="1400" b="1" dirty="0" smtClean="0"/>
                <a:t>*Yardımcı kitaplar ve kaynaklar ders öğretmenlerinin kontrolünde ve ders işleyişine uygun şekilde kullanılması sağlanacak,ödevlendirmeler aynı kaynaklardan gerçekleştirilerek ünite sonlarında kazanım değerlendirme testleri ile takibi yapılabilecektir.</a:t>
              </a:r>
            </a:p>
            <a:p>
              <a:pPr marL="0" lvl="1"/>
              <a:endParaRPr lang="tr-TR" sz="1400" b="1" dirty="0" smtClean="0"/>
            </a:p>
            <a:p>
              <a:r>
                <a:rPr lang="tr-TR" sz="1400" b="1" dirty="0" smtClean="0"/>
                <a:t>*Yıl sonunda öğretmen ve öğrenci memnuniyet ve kullanım anketleri düzenlenerek kaynakların verimliliği hakkında bilgi alınabilir.</a:t>
              </a: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Başlık"/>
          <p:cNvSpPr>
            <a:spLocks noGrp="1"/>
          </p:cNvSpPr>
          <p:nvPr>
            <p:ph type="title"/>
          </p:nvPr>
        </p:nvSpPr>
        <p:spPr>
          <a:xfrm>
            <a:off x="457200" y="228472"/>
            <a:ext cx="8229600" cy="461665"/>
          </a:xfrm>
        </p:spPr>
        <p:style>
          <a:lnRef idx="2">
            <a:schemeClr val="accent1"/>
          </a:lnRef>
          <a:fillRef idx="1">
            <a:schemeClr val="lt1"/>
          </a:fillRef>
          <a:effectRef idx="0">
            <a:schemeClr val="accent1"/>
          </a:effectRef>
          <a:fontRef idx="minor">
            <a:schemeClr val="dk1"/>
          </a:fontRef>
        </p:style>
        <p:txBody>
          <a:bodyPr vert="horz" wrap="square" rtlCol="0" anchor="ctr">
            <a:spAutoFit/>
            <a:scene3d>
              <a:camera prst="orthographicFront"/>
              <a:lightRig rig="soft" dir="t"/>
            </a:scene3d>
            <a:sp3d prstMaterial="softEdge">
              <a:bevelT w="25400" h="25400"/>
            </a:sp3d>
          </a:bodyPr>
          <a:lstStyle/>
          <a:p>
            <a:pPr algn="ctr"/>
            <a:r>
              <a:rPr lang="tr-TR" sz="2400" dirty="0" smtClean="0">
                <a:solidFill>
                  <a:schemeClr val="dk1"/>
                </a:solidFill>
                <a:latin typeface="Times New Roman" pitchFamily="18" charset="0"/>
                <a:ea typeface="+mn-ea"/>
                <a:cs typeface="Times New Roman" pitchFamily="18" charset="0"/>
              </a:rPr>
              <a:t>7-Destekleme </a:t>
            </a:r>
            <a:r>
              <a:rPr lang="tr-TR" sz="2400" dirty="0" smtClean="0">
                <a:solidFill>
                  <a:schemeClr val="dk1"/>
                </a:solidFill>
                <a:latin typeface="Times New Roman" pitchFamily="18" charset="0"/>
                <a:ea typeface="+mn-ea"/>
                <a:cs typeface="Times New Roman" pitchFamily="18" charset="0"/>
              </a:rPr>
              <a:t>ve Yetiştirme Kursları Planlamaları</a:t>
            </a:r>
          </a:p>
        </p:txBody>
      </p:sp>
      <p:grpSp>
        <p:nvGrpSpPr>
          <p:cNvPr id="5" name="4 Grup"/>
          <p:cNvGrpSpPr/>
          <p:nvPr/>
        </p:nvGrpSpPr>
        <p:grpSpPr>
          <a:xfrm>
            <a:off x="571472" y="785794"/>
            <a:ext cx="8101883" cy="2571768"/>
            <a:chOff x="-72828" y="-645357"/>
            <a:chExt cx="8259561" cy="3212984"/>
          </a:xfrm>
          <a:scene3d>
            <a:camera prst="orthographicFront"/>
            <a:lightRig rig="flat" dir="t"/>
          </a:scene3d>
        </p:grpSpPr>
        <p:sp>
          <p:nvSpPr>
            <p:cNvPr id="6" name="5 Yuvarlatılmış Dikdörtgen"/>
            <p:cNvSpPr/>
            <p:nvPr/>
          </p:nvSpPr>
          <p:spPr>
            <a:xfrm>
              <a:off x="-72828" y="-556107"/>
              <a:ext cx="8229600" cy="3034485"/>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7" name="Yuvarlatılmış Dikdörtgen 4"/>
            <p:cNvSpPr/>
            <p:nvPr/>
          </p:nvSpPr>
          <p:spPr>
            <a:xfrm>
              <a:off x="1" y="-645357"/>
              <a:ext cx="8186732" cy="3212984"/>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lvl="0"/>
              <a:r>
                <a:rPr lang="tr-TR" sz="1400" b="1" dirty="0" smtClean="0"/>
                <a:t>*Her iki okulda da DYK kursları açılmış olup,öğrencilerin katılımları sağlanmıştır.</a:t>
              </a:r>
            </a:p>
            <a:p>
              <a:pPr lvl="0"/>
              <a:endParaRPr lang="tr-TR" sz="1400" b="1" dirty="0" smtClean="0"/>
            </a:p>
            <a:p>
              <a:pPr lvl="0"/>
              <a:r>
                <a:rPr lang="tr-TR" sz="1400" b="1" dirty="0" smtClean="0"/>
                <a:t>*</a:t>
              </a:r>
              <a:r>
                <a:rPr lang="tr-TR" sz="1400" b="1" dirty="0" err="1" smtClean="0"/>
                <a:t>DYK’ların</a:t>
              </a:r>
              <a:r>
                <a:rPr lang="tr-TR" sz="1400" b="1" dirty="0" smtClean="0"/>
                <a:t> verimliliğini artırmaya yönelik ortak yürüteceğiniz çalışmalar ve yardımcı kaynaklardan kursların verimliliğinin artırılması. </a:t>
              </a:r>
            </a:p>
            <a:p>
              <a:pPr lvl="0"/>
              <a:endParaRPr lang="tr-TR" sz="1400" b="1" dirty="0" smtClean="0"/>
            </a:p>
            <a:p>
              <a:pPr lvl="0"/>
              <a:r>
                <a:rPr lang="tr-TR" sz="1400" b="1" dirty="0" smtClean="0"/>
                <a:t>*</a:t>
              </a:r>
              <a:r>
                <a:rPr lang="tr-TR" sz="1400" b="1" dirty="0" err="1" smtClean="0"/>
                <a:t>DYK’larla</a:t>
              </a:r>
              <a:r>
                <a:rPr lang="tr-TR" sz="1400" b="1" dirty="0" smtClean="0"/>
                <a:t> ilgili periyodik denemeler (düzey belirleme, eksik öğrenmeler) yapılması ve sonuçlarının  paylaşım gruplarından dijital ortamda veli ve öğrencilere bildirilmesi kararlaştırılmıştır. </a:t>
              </a:r>
              <a:endParaRPr lang="tr-TR" sz="1400" b="1" dirty="0" smtClean="0"/>
            </a:p>
            <a:p>
              <a:pPr lvl="0"/>
              <a:r>
                <a:rPr lang="tr-TR" sz="1400" b="1" dirty="0" smtClean="0">
                  <a:solidFill>
                    <a:srgbClr val="FF0000"/>
                  </a:solidFill>
                </a:rPr>
                <a:t>*Hakan Sevim Fen Lisesi  mevcut 11.sınıfta </a:t>
              </a:r>
              <a:r>
                <a:rPr lang="tr-TR" sz="1400" b="1" dirty="0" smtClean="0"/>
                <a:t>okuyan 42 öğrenci hareketliliği kapsamında Aziz Atik Fen Lisesine gelerek yapacağımız </a:t>
              </a:r>
              <a:r>
                <a:rPr lang="tr-TR" sz="1400" b="1" dirty="0" smtClean="0">
                  <a:solidFill>
                    <a:srgbClr val="FF0000"/>
                  </a:solidFill>
                </a:rPr>
                <a:t>DYK yaz kampının yapılması </a:t>
              </a:r>
              <a:r>
                <a:rPr lang="tr-TR" sz="1400" b="1" dirty="0" smtClean="0"/>
                <a:t>planlanmaktadır. </a:t>
              </a:r>
              <a:endParaRPr lang="tr-TR" sz="1400" b="1" dirty="0" smtClean="0"/>
            </a:p>
            <a:p>
              <a:pPr lvl="0"/>
              <a:endParaRPr lang="tr-TR" sz="1400" b="1" dirty="0" smtClean="0"/>
            </a:p>
          </p:txBody>
        </p:sp>
      </p:grpSp>
      <p:sp>
        <p:nvSpPr>
          <p:cNvPr id="8" name="2 Başlık"/>
          <p:cNvSpPr txBox="1">
            <a:spLocks/>
          </p:cNvSpPr>
          <p:nvPr/>
        </p:nvSpPr>
        <p:spPr>
          <a:xfrm>
            <a:off x="500034" y="3429000"/>
            <a:ext cx="8229600" cy="369332"/>
          </a:xfrm>
          <a:prstGeom prst="rect">
            <a:avLst/>
          </a:prstGeom>
        </p:spPr>
        <p:style>
          <a:lnRef idx="2">
            <a:schemeClr val="accent1"/>
          </a:lnRef>
          <a:fillRef idx="1">
            <a:schemeClr val="lt1"/>
          </a:fillRef>
          <a:effectRef idx="0">
            <a:schemeClr val="accent1"/>
          </a:effectRef>
          <a:fontRef idx="minor">
            <a:schemeClr val="dk1"/>
          </a:fontRef>
        </p:style>
        <p:txBody>
          <a:bodyPr vert="horz" wrap="square" rtlCol="0" anchor="ctr">
            <a:spAutoFit/>
            <a:scene3d>
              <a:camera prst="orthographicFront"/>
              <a:lightRig rig="soft" dir="t"/>
            </a:scene3d>
            <a:sp3d prstMaterial="softEdge">
              <a:bevelT w="25400" h="25400"/>
            </a:sp3d>
          </a:bodyPr>
          <a:lstStyle/>
          <a:p>
            <a:pPr lvl="0" algn="ctr"/>
            <a:r>
              <a:rPr lang="tr-TR" dirty="0" smtClean="0"/>
              <a:t>8-“</a:t>
            </a:r>
            <a:r>
              <a:rPr lang="tr-TR" b="1" dirty="0" smtClean="0">
                <a:effectLst>
                  <a:outerShdw blurRad="31750" dist="25400" dir="5400000" algn="tl" rotWithShape="0">
                    <a:srgbClr val="000000">
                      <a:alpha val="25000"/>
                    </a:srgbClr>
                  </a:outerShdw>
                </a:effectLst>
                <a:latin typeface="Times New Roman" pitchFamily="18" charset="0"/>
                <a:cs typeface="Times New Roman" pitchFamily="18" charset="0"/>
              </a:rPr>
              <a:t>DYK </a:t>
            </a:r>
            <a:r>
              <a:rPr lang="tr-TR" b="1" dirty="0" smtClean="0">
                <a:effectLst>
                  <a:outerShdw blurRad="31750" dist="25400" dir="5400000" algn="tl" rotWithShape="0">
                    <a:srgbClr val="000000">
                      <a:alpha val="25000"/>
                    </a:srgbClr>
                  </a:outerShdw>
                </a:effectLst>
                <a:latin typeface="Times New Roman" pitchFamily="18" charset="0"/>
                <a:cs typeface="Times New Roman" pitchFamily="18" charset="0"/>
              </a:rPr>
              <a:t>Yaz Dönemi” ve “Yaz Okulu” Planlamaları</a:t>
            </a:r>
            <a:endParaRPr lang="tr-TR" dirty="0"/>
          </a:p>
        </p:txBody>
      </p:sp>
      <p:grpSp>
        <p:nvGrpSpPr>
          <p:cNvPr id="10" name="9 Grup"/>
          <p:cNvGrpSpPr/>
          <p:nvPr/>
        </p:nvGrpSpPr>
        <p:grpSpPr>
          <a:xfrm>
            <a:off x="500034" y="3929066"/>
            <a:ext cx="8101883" cy="2000264"/>
            <a:chOff x="-72828" y="-645357"/>
            <a:chExt cx="8259561" cy="3212984"/>
          </a:xfrm>
          <a:scene3d>
            <a:camera prst="orthographicFront"/>
            <a:lightRig rig="flat" dir="t"/>
          </a:scene3d>
        </p:grpSpPr>
        <p:sp>
          <p:nvSpPr>
            <p:cNvPr id="11" name="10 Yuvarlatılmış Dikdörtgen"/>
            <p:cNvSpPr/>
            <p:nvPr/>
          </p:nvSpPr>
          <p:spPr>
            <a:xfrm>
              <a:off x="-72828" y="-556107"/>
              <a:ext cx="8229600" cy="3034485"/>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12" name="Yuvarlatılmış Dikdörtgen 4"/>
            <p:cNvSpPr/>
            <p:nvPr/>
          </p:nvSpPr>
          <p:spPr>
            <a:xfrm>
              <a:off x="1" y="-645357"/>
              <a:ext cx="8186732" cy="3212984"/>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lvl="0"/>
              <a:r>
                <a:rPr lang="tr-TR" sz="1400" b="1" dirty="0" smtClean="0"/>
                <a:t>*Okulların yerleşim merkezine uzak olması,yaz kurslarına talebin az oluş nedeniyle Yaz Kursları açılmasında zorluk yaşanmaktadır. Kursların merkez okullardan belirlenerek öğrencilerin ve öğretmenlerin talepleri doğrultusunda  bu okullarda “Yaz Kursları” oluşturulması şeklinde talepler gelmektedir.</a:t>
              </a:r>
            </a:p>
            <a:p>
              <a:pPr lvl="0"/>
              <a:endParaRPr lang="tr-TR" sz="1400" b="1" dirty="0" smtClean="0"/>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Başlık"/>
          <p:cNvSpPr>
            <a:spLocks noGrp="1"/>
          </p:cNvSpPr>
          <p:nvPr>
            <p:ph type="title"/>
          </p:nvPr>
        </p:nvSpPr>
        <p:spPr>
          <a:xfrm>
            <a:off x="457200" y="197695"/>
            <a:ext cx="8229600" cy="523220"/>
          </a:xfrm>
        </p:spPr>
        <p:style>
          <a:lnRef idx="2">
            <a:schemeClr val="accent1"/>
          </a:lnRef>
          <a:fillRef idx="1">
            <a:schemeClr val="lt1"/>
          </a:fillRef>
          <a:effectRef idx="0">
            <a:schemeClr val="accent1"/>
          </a:effectRef>
          <a:fontRef idx="minor">
            <a:schemeClr val="dk1"/>
          </a:fontRef>
        </p:style>
        <p:txBody>
          <a:bodyPr vert="horz" wrap="square" rtlCol="0" anchor="ctr">
            <a:spAutoFit/>
            <a:scene3d>
              <a:camera prst="orthographicFront"/>
              <a:lightRig rig="soft" dir="t"/>
            </a:scene3d>
            <a:sp3d prstMaterial="softEdge">
              <a:bevelT w="25400" h="25400"/>
            </a:sp3d>
          </a:bodyPr>
          <a:lstStyle/>
          <a:p>
            <a:pPr algn="ctr"/>
            <a:r>
              <a:rPr lang="tr-TR" sz="2800" dirty="0" smtClean="0">
                <a:solidFill>
                  <a:schemeClr val="dk1"/>
                </a:solidFill>
                <a:latin typeface="Times New Roman" pitchFamily="18" charset="0"/>
                <a:ea typeface="+mn-ea"/>
                <a:cs typeface="Times New Roman" pitchFamily="18" charset="0"/>
              </a:rPr>
              <a:t>9-Proje </a:t>
            </a:r>
            <a:r>
              <a:rPr lang="tr-TR" sz="2800" dirty="0" smtClean="0">
                <a:solidFill>
                  <a:schemeClr val="dk1"/>
                </a:solidFill>
                <a:latin typeface="Times New Roman" pitchFamily="18" charset="0"/>
                <a:ea typeface="+mn-ea"/>
                <a:cs typeface="Times New Roman" pitchFamily="18" charset="0"/>
              </a:rPr>
              <a:t>Çalışmaları Planlamaları</a:t>
            </a:r>
          </a:p>
        </p:txBody>
      </p:sp>
      <p:grpSp>
        <p:nvGrpSpPr>
          <p:cNvPr id="5" name="4 Grup"/>
          <p:cNvGrpSpPr/>
          <p:nvPr/>
        </p:nvGrpSpPr>
        <p:grpSpPr>
          <a:xfrm>
            <a:off x="500034" y="1142984"/>
            <a:ext cx="8072494" cy="4734288"/>
            <a:chOff x="-72828" y="-735454"/>
            <a:chExt cx="8229600" cy="5207166"/>
          </a:xfrm>
          <a:scene3d>
            <a:camera prst="orthographicFront"/>
            <a:lightRig rig="flat" dir="t"/>
          </a:scene3d>
        </p:grpSpPr>
        <p:sp>
          <p:nvSpPr>
            <p:cNvPr id="6" name="5 Yuvarlatılmış Dikdörtgen"/>
            <p:cNvSpPr/>
            <p:nvPr/>
          </p:nvSpPr>
          <p:spPr>
            <a:xfrm>
              <a:off x="-72828" y="-735454"/>
              <a:ext cx="8229600" cy="5207166"/>
            </a:xfrm>
            <a:prstGeom prst="roundRect">
              <a:avLst/>
            </a:prstGeom>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sp>
          <p:nvSpPr>
            <p:cNvPr id="7" name="Yuvarlatılmış Dikdörtgen 4"/>
            <p:cNvSpPr/>
            <p:nvPr/>
          </p:nvSpPr>
          <p:spPr>
            <a:xfrm>
              <a:off x="-72828" y="-735454"/>
              <a:ext cx="8186732" cy="5048765"/>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60960" tIns="60960" rIns="60960" bIns="60960" numCol="1" spcCol="1270" anchor="ctr" anchorCtr="0">
              <a:noAutofit/>
            </a:bodyPr>
            <a:lstStyle/>
            <a:p>
              <a:pPr lvl="0"/>
              <a:endParaRPr lang="tr-TR" sz="1400" b="1" dirty="0" smtClean="0"/>
            </a:p>
            <a:p>
              <a:pPr lvl="0"/>
              <a:endParaRPr lang="tr-TR" sz="1400" b="1" dirty="0"/>
            </a:p>
            <a:p>
              <a:pPr lvl="0"/>
              <a:r>
                <a:rPr lang="tr-TR" sz="1400" b="1" dirty="0" smtClean="0"/>
                <a:t>*</a:t>
              </a:r>
              <a:r>
                <a:rPr lang="tr-TR" sz="1400" b="1" dirty="0" smtClean="0"/>
                <a:t>Kurumların birbirleriyle bir e-</a:t>
              </a:r>
              <a:r>
                <a:rPr lang="tr-TR" sz="1400" b="1" dirty="0" err="1" smtClean="0"/>
                <a:t>twinning</a:t>
              </a:r>
              <a:r>
                <a:rPr lang="tr-TR" sz="1400" b="1" dirty="0" smtClean="0"/>
                <a:t> projesi yapılması planlanmıştır</a:t>
              </a:r>
              <a:r>
                <a:rPr lang="tr-TR" sz="1400" b="1" dirty="0" smtClean="0"/>
                <a:t>.</a:t>
              </a:r>
            </a:p>
            <a:p>
              <a:pPr lvl="0"/>
              <a:endParaRPr lang="tr-TR" sz="1400" b="1" dirty="0" smtClean="0"/>
            </a:p>
            <a:p>
              <a:pPr lvl="0"/>
              <a:r>
                <a:rPr lang="tr-TR" sz="1400" b="1" dirty="0" smtClean="0"/>
                <a:t>*Matematik Atölyesi adı altında  eksiği olan öğrenciler etkinlik yapılması</a:t>
              </a:r>
            </a:p>
            <a:p>
              <a:pPr lvl="0"/>
              <a:endParaRPr lang="tr-TR" sz="1400" b="1" dirty="0" smtClean="0"/>
            </a:p>
            <a:p>
              <a:pPr lvl="0"/>
              <a:r>
                <a:rPr lang="tr-TR" sz="1400" b="1" dirty="0" smtClean="0"/>
                <a:t>*Önceden belirlenen eserlerle Her iki okuldaki öğrencilere  kitaplar okunduktan sonra online sınav ile dereceye giren öğrencilerin ödüllendirilmesi planlandı.</a:t>
              </a:r>
            </a:p>
            <a:p>
              <a:pPr lvl="0"/>
              <a:endParaRPr lang="tr-TR" sz="1400" b="1" dirty="0" smtClean="0"/>
            </a:p>
            <a:p>
              <a:pPr lvl="0"/>
              <a:r>
                <a:rPr lang="tr-TR" sz="1400" b="1" dirty="0" smtClean="0"/>
                <a:t>*Her iki okuldan öğrenciler tarafından ortaklaşa dijital ortak yayın ve resim  sergisi yapılması planlandı.</a:t>
              </a:r>
              <a:endParaRPr lang="tr-TR" sz="1400" b="1" dirty="0" smtClean="0"/>
            </a:p>
            <a:p>
              <a:pPr lvl="0"/>
              <a:endParaRPr lang="tr-TR" sz="1400" b="1" dirty="0" smtClean="0"/>
            </a:p>
            <a:p>
              <a:pPr lvl="0"/>
              <a:endParaRPr lang="tr-TR" sz="1400" b="1" dirty="0" smtClean="0"/>
            </a:p>
            <a:p>
              <a:pPr lvl="0"/>
              <a:r>
                <a:rPr lang="tr-TR" sz="1400" b="1" dirty="0" smtClean="0"/>
                <a:t>*</a:t>
              </a:r>
              <a:r>
                <a:rPr lang="tr-TR" sz="1400" b="1" dirty="0" err="1" smtClean="0"/>
                <a:t>Stream</a:t>
              </a:r>
              <a:r>
                <a:rPr lang="tr-TR" sz="1400" b="1" dirty="0" smtClean="0"/>
                <a:t> </a:t>
              </a:r>
              <a:r>
                <a:rPr lang="tr-TR" sz="1400" b="1" dirty="0" err="1"/>
                <a:t>I</a:t>
              </a:r>
              <a:r>
                <a:rPr lang="tr-TR" sz="1400" b="1" dirty="0" err="1" smtClean="0"/>
                <a:t>t</a:t>
              </a:r>
              <a:r>
                <a:rPr lang="tr-TR" sz="1400" b="1" dirty="0" smtClean="0"/>
                <a:t> </a:t>
              </a:r>
              <a:r>
                <a:rPr lang="tr-TR" sz="1400" b="1" dirty="0" err="1" smtClean="0"/>
                <a:t>up</a:t>
              </a:r>
              <a:r>
                <a:rPr lang="tr-TR" sz="1400" b="1" dirty="0" smtClean="0"/>
                <a:t>  2 Projesine her iki okuldan baş vuru yapılması kabul olması halinde her iki öğrencinin iş birliği içinde çalışması </a:t>
              </a:r>
              <a:endParaRPr lang="tr-TR" sz="1400" b="1" dirty="0" smtClean="0"/>
            </a:p>
            <a:p>
              <a:pPr lvl="0"/>
              <a:endParaRPr lang="tr-TR" sz="1400" b="1" dirty="0" smtClean="0"/>
            </a:p>
          </p:txBody>
        </p:sp>
      </p:gr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